
<file path=[Content_Types].xml><?xml version="1.0" encoding="utf-8"?>
<Types xmlns="http://schemas.openxmlformats.org/package/2006/content-types">
  <Default Extension="png" ContentType="image/png"/>
  <Default Extension="emf" ContentType="image/x-emf"/>
  <Default Extension="jpeg" ContentType="image/jpeg"/>
  <Default Extension="m4a" ContentType="audio/unknown"/>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54" r:id="rId1"/>
  </p:sldMasterIdLst>
  <p:notesMasterIdLst>
    <p:notesMasterId r:id="rId23"/>
  </p:notesMasterIdLst>
  <p:handoutMasterIdLst>
    <p:handoutMasterId r:id="rId24"/>
  </p:handoutMasterIdLst>
  <p:sldIdLst>
    <p:sldId id="269" r:id="rId2"/>
    <p:sldId id="300" r:id="rId3"/>
    <p:sldId id="301" r:id="rId4"/>
    <p:sldId id="302" r:id="rId5"/>
    <p:sldId id="296" r:id="rId6"/>
    <p:sldId id="297" r:id="rId7"/>
    <p:sldId id="298" r:id="rId8"/>
    <p:sldId id="258" r:id="rId9"/>
    <p:sldId id="279" r:id="rId10"/>
    <p:sldId id="286" r:id="rId11"/>
    <p:sldId id="276" r:id="rId12"/>
    <p:sldId id="263" r:id="rId13"/>
    <p:sldId id="278" r:id="rId14"/>
    <p:sldId id="303" r:id="rId15"/>
    <p:sldId id="304" r:id="rId16"/>
    <p:sldId id="284" r:id="rId17"/>
    <p:sldId id="281" r:id="rId18"/>
    <p:sldId id="285" r:id="rId19"/>
    <p:sldId id="288" r:id="rId20"/>
    <p:sldId id="287" r:id="rId21"/>
    <p:sldId id="291" r:id="rId22"/>
  </p:sldIdLst>
  <p:sldSz cx="9144000" cy="6858000" type="screen4x3"/>
  <p:notesSz cx="6845300" cy="9196388"/>
  <p:defaultTextStyle>
    <a:defPPr>
      <a:defRPr lang="en-US"/>
    </a:defPPr>
    <a:lvl1pPr algn="l" rtl="0" fontAlgn="base">
      <a:spcBef>
        <a:spcPct val="0"/>
      </a:spcBef>
      <a:spcAft>
        <a:spcPct val="0"/>
      </a:spcAft>
      <a:defRPr kumimoji="1" sz="2400" b="1" kern="1200">
        <a:solidFill>
          <a:schemeClr val="tx1"/>
        </a:solidFill>
        <a:latin typeface="Times New Roman" pitchFamily="1" charset="0"/>
        <a:ea typeface="ＭＳ Ｐゴシック" pitchFamily="1" charset="-128"/>
        <a:cs typeface="+mn-cs"/>
      </a:defRPr>
    </a:lvl1pPr>
    <a:lvl2pPr marL="457200" algn="l" rtl="0" fontAlgn="base">
      <a:spcBef>
        <a:spcPct val="0"/>
      </a:spcBef>
      <a:spcAft>
        <a:spcPct val="0"/>
      </a:spcAft>
      <a:defRPr kumimoji="1" sz="2400" b="1" kern="1200">
        <a:solidFill>
          <a:schemeClr val="tx1"/>
        </a:solidFill>
        <a:latin typeface="Times New Roman" pitchFamily="1" charset="0"/>
        <a:ea typeface="ＭＳ Ｐゴシック" pitchFamily="1" charset="-128"/>
        <a:cs typeface="+mn-cs"/>
      </a:defRPr>
    </a:lvl2pPr>
    <a:lvl3pPr marL="914400" algn="l" rtl="0" fontAlgn="base">
      <a:spcBef>
        <a:spcPct val="0"/>
      </a:spcBef>
      <a:spcAft>
        <a:spcPct val="0"/>
      </a:spcAft>
      <a:defRPr kumimoji="1" sz="2400" b="1" kern="1200">
        <a:solidFill>
          <a:schemeClr val="tx1"/>
        </a:solidFill>
        <a:latin typeface="Times New Roman" pitchFamily="1" charset="0"/>
        <a:ea typeface="ＭＳ Ｐゴシック" pitchFamily="1" charset="-128"/>
        <a:cs typeface="+mn-cs"/>
      </a:defRPr>
    </a:lvl3pPr>
    <a:lvl4pPr marL="1371600" algn="l" rtl="0" fontAlgn="base">
      <a:spcBef>
        <a:spcPct val="0"/>
      </a:spcBef>
      <a:spcAft>
        <a:spcPct val="0"/>
      </a:spcAft>
      <a:defRPr kumimoji="1" sz="2400" b="1" kern="1200">
        <a:solidFill>
          <a:schemeClr val="tx1"/>
        </a:solidFill>
        <a:latin typeface="Times New Roman" pitchFamily="1" charset="0"/>
        <a:ea typeface="ＭＳ Ｐゴシック" pitchFamily="1" charset="-128"/>
        <a:cs typeface="+mn-cs"/>
      </a:defRPr>
    </a:lvl4pPr>
    <a:lvl5pPr marL="1828800" algn="l" rtl="0" fontAlgn="base">
      <a:spcBef>
        <a:spcPct val="0"/>
      </a:spcBef>
      <a:spcAft>
        <a:spcPct val="0"/>
      </a:spcAft>
      <a:defRPr kumimoji="1" sz="2400" b="1" kern="1200">
        <a:solidFill>
          <a:schemeClr val="tx1"/>
        </a:solidFill>
        <a:latin typeface="Times New Roman" pitchFamily="1" charset="0"/>
        <a:ea typeface="ＭＳ Ｐゴシック" pitchFamily="1" charset="-128"/>
        <a:cs typeface="+mn-cs"/>
      </a:defRPr>
    </a:lvl5pPr>
    <a:lvl6pPr marL="2286000" algn="l" defTabSz="914400" rtl="0" eaLnBrk="1" latinLnBrk="0" hangingPunct="1">
      <a:defRPr kumimoji="1" sz="2400" b="1" kern="1200">
        <a:solidFill>
          <a:schemeClr val="tx1"/>
        </a:solidFill>
        <a:latin typeface="Times New Roman" pitchFamily="1" charset="0"/>
        <a:ea typeface="ＭＳ Ｐゴシック" pitchFamily="1" charset="-128"/>
        <a:cs typeface="+mn-cs"/>
      </a:defRPr>
    </a:lvl6pPr>
    <a:lvl7pPr marL="2743200" algn="l" defTabSz="914400" rtl="0" eaLnBrk="1" latinLnBrk="0" hangingPunct="1">
      <a:defRPr kumimoji="1" sz="2400" b="1" kern="1200">
        <a:solidFill>
          <a:schemeClr val="tx1"/>
        </a:solidFill>
        <a:latin typeface="Times New Roman" pitchFamily="1" charset="0"/>
        <a:ea typeface="ＭＳ Ｐゴシック" pitchFamily="1" charset="-128"/>
        <a:cs typeface="+mn-cs"/>
      </a:defRPr>
    </a:lvl7pPr>
    <a:lvl8pPr marL="3200400" algn="l" defTabSz="914400" rtl="0" eaLnBrk="1" latinLnBrk="0" hangingPunct="1">
      <a:defRPr kumimoji="1" sz="2400" b="1" kern="1200">
        <a:solidFill>
          <a:schemeClr val="tx1"/>
        </a:solidFill>
        <a:latin typeface="Times New Roman" pitchFamily="1" charset="0"/>
        <a:ea typeface="ＭＳ Ｐゴシック" pitchFamily="1" charset="-128"/>
        <a:cs typeface="+mn-cs"/>
      </a:defRPr>
    </a:lvl8pPr>
    <a:lvl9pPr marL="3657600" algn="l" defTabSz="914400" rtl="0" eaLnBrk="1" latinLnBrk="0" hangingPunct="1">
      <a:defRPr kumimoji="1" sz="2400" b="1" kern="1200">
        <a:solidFill>
          <a:schemeClr val="tx1"/>
        </a:solidFill>
        <a:latin typeface="Times New Roman" pitchFamily="1" charset="0"/>
        <a:ea typeface="ＭＳ Ｐゴシック" pitchFamily="1"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660066"/>
    <a:srgbClr val="339933"/>
    <a:srgbClr val="FFFFFF"/>
    <a:srgbClr val="006666"/>
    <a:srgbClr val="009999"/>
    <a:srgbClr val="00CC99"/>
    <a:srgbClr val="33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67" autoAdjust="0"/>
    <p:restoredTop sz="70233" autoAdjust="0"/>
  </p:normalViewPr>
  <p:slideViewPr>
    <p:cSldViewPr>
      <p:cViewPr varScale="1">
        <p:scale>
          <a:sx n="75" d="100"/>
          <a:sy n="75" d="100"/>
        </p:scale>
        <p:origin x="-984" y="-102"/>
      </p:cViewPr>
      <p:guideLst>
        <p:guide orient="horz" pos="2160"/>
        <p:guide pos="2880"/>
      </p:guideLst>
    </p:cSldViewPr>
  </p:slideViewPr>
  <p:notesTextViewPr>
    <p:cViewPr>
      <p:scale>
        <a:sx n="100" d="100"/>
        <a:sy n="100" d="100"/>
      </p:scale>
      <p:origin x="0" y="240"/>
    </p:cViewPr>
  </p:notesTextViewPr>
  <p:sorterViewPr>
    <p:cViewPr>
      <p:scale>
        <a:sx n="66" d="100"/>
        <a:sy n="66" d="100"/>
      </p:scale>
      <p:origin x="0" y="0"/>
    </p:cViewPr>
  </p:sorter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67038"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b="0">
                <a:latin typeface="Times New Roman" pitchFamily="18" charset="0"/>
                <a:ea typeface="+mn-ea"/>
                <a:cs typeface="+mn-cs"/>
              </a:defRPr>
            </a:lvl1pPr>
          </a:lstStyle>
          <a:p>
            <a:pPr>
              <a:defRPr/>
            </a:pPr>
            <a:endParaRPr lang="en-US"/>
          </a:p>
        </p:txBody>
      </p:sp>
      <p:sp>
        <p:nvSpPr>
          <p:cNvPr id="21507" name="Rectangle 3"/>
          <p:cNvSpPr>
            <a:spLocks noGrp="1" noChangeArrowheads="1"/>
          </p:cNvSpPr>
          <p:nvPr>
            <p:ph type="dt" sz="quarter" idx="1"/>
          </p:nvPr>
        </p:nvSpPr>
        <p:spPr bwMode="auto">
          <a:xfrm>
            <a:off x="3876675" y="0"/>
            <a:ext cx="2967038"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a:latin typeface="Times New Roman" pitchFamily="18" charset="0"/>
                <a:ea typeface="+mn-ea"/>
                <a:cs typeface="+mn-cs"/>
              </a:defRPr>
            </a:lvl1pPr>
          </a:lstStyle>
          <a:p>
            <a:pPr>
              <a:defRPr/>
            </a:pPr>
            <a:endParaRPr lang="en-US"/>
          </a:p>
        </p:txBody>
      </p:sp>
      <p:sp>
        <p:nvSpPr>
          <p:cNvPr id="21508" name="Rectangle 4"/>
          <p:cNvSpPr>
            <a:spLocks noGrp="1" noChangeArrowheads="1"/>
          </p:cNvSpPr>
          <p:nvPr>
            <p:ph type="ftr" sz="quarter" idx="2"/>
          </p:nvPr>
        </p:nvSpPr>
        <p:spPr bwMode="auto">
          <a:xfrm>
            <a:off x="0" y="8734425"/>
            <a:ext cx="2967038"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b="0">
                <a:latin typeface="Times New Roman" pitchFamily="18" charset="0"/>
                <a:ea typeface="+mn-ea"/>
                <a:cs typeface="+mn-cs"/>
              </a:defRPr>
            </a:lvl1pPr>
          </a:lstStyle>
          <a:p>
            <a:pPr>
              <a:defRPr/>
            </a:pPr>
            <a:endParaRPr lang="en-US"/>
          </a:p>
        </p:txBody>
      </p:sp>
      <p:sp>
        <p:nvSpPr>
          <p:cNvPr id="21509" name="Rectangle 5"/>
          <p:cNvSpPr>
            <a:spLocks noGrp="1" noChangeArrowheads="1"/>
          </p:cNvSpPr>
          <p:nvPr>
            <p:ph type="sldNum" sz="quarter" idx="3"/>
          </p:nvPr>
        </p:nvSpPr>
        <p:spPr bwMode="auto">
          <a:xfrm>
            <a:off x="3876675" y="8734425"/>
            <a:ext cx="2967038"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0">
                <a:cs typeface="Arial" charset="0"/>
              </a:defRPr>
            </a:lvl1pPr>
          </a:lstStyle>
          <a:p>
            <a:fld id="{46E019F6-2EAB-43A1-A11C-48B07D637E79}" type="slidenum">
              <a:rPr lang="en-US"/>
              <a:pPr/>
              <a:t>‹#›</a:t>
            </a:fld>
            <a:endParaRPr lang="en-US"/>
          </a:p>
        </p:txBody>
      </p:sp>
    </p:spTree>
    <p:extLst>
      <p:ext uri="{BB962C8B-B14F-4D97-AF65-F5344CB8AC3E}">
        <p14:creationId xmlns:p14="http://schemas.microsoft.com/office/powerpoint/2010/main" val="41714480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5613"/>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defTabSz="909638" eaLnBrk="0" hangingPunct="0">
              <a:defRPr sz="1000" b="0" i="1"/>
            </a:lvl1pPr>
          </a:lstStyle>
          <a:p>
            <a:r>
              <a:rPr lang="en-US"/>
              <a:t>*</a:t>
            </a:r>
            <a:endParaRPr lang="en-US" sz="1200"/>
          </a:p>
        </p:txBody>
      </p:sp>
      <p:sp>
        <p:nvSpPr>
          <p:cNvPr id="2051" name="Rectangle 3"/>
          <p:cNvSpPr>
            <a:spLocks noGrp="1" noChangeArrowheads="1"/>
          </p:cNvSpPr>
          <p:nvPr>
            <p:ph type="dt" idx="1"/>
          </p:nvPr>
        </p:nvSpPr>
        <p:spPr bwMode="auto">
          <a:xfrm>
            <a:off x="3884613" y="0"/>
            <a:ext cx="2973387" cy="455613"/>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defTabSz="909638" eaLnBrk="0" hangingPunct="0">
              <a:defRPr sz="1000" b="0" i="1"/>
            </a:lvl1pPr>
          </a:lstStyle>
          <a:p>
            <a:r>
              <a:rPr lang="en-US"/>
              <a:t>07/16/96</a:t>
            </a:r>
            <a:endParaRPr lang="en-US" sz="1200"/>
          </a:p>
        </p:txBody>
      </p:sp>
      <p:sp>
        <p:nvSpPr>
          <p:cNvPr id="14340" name="Rectangle 4"/>
          <p:cNvSpPr>
            <a:spLocks noGrp="1" noRot="1" noChangeAspect="1" noChangeArrowheads="1"/>
          </p:cNvSpPr>
          <p:nvPr>
            <p:ph type="sldImg" idx="2"/>
          </p:nvPr>
        </p:nvSpPr>
        <p:spPr bwMode="auto">
          <a:xfrm>
            <a:off x="1143000" y="685800"/>
            <a:ext cx="4572000" cy="3429000"/>
          </a:xfrm>
          <a:prstGeom prst="rect">
            <a:avLst/>
          </a:prstGeom>
          <a:noFill/>
          <a:ln w="12700" cap="sq">
            <a:solidFill>
              <a:schemeClr val="tx1"/>
            </a:solidFill>
            <a:miter lim="800000"/>
            <a:headEnd/>
            <a:tailEnd/>
          </a:ln>
        </p:spPr>
      </p:sp>
      <p:sp>
        <p:nvSpPr>
          <p:cNvPr id="2053" name="Rectangle 5"/>
          <p:cNvSpPr>
            <a:spLocks noGrp="1" noChangeArrowheads="1"/>
          </p:cNvSpPr>
          <p:nvPr>
            <p:ph type="body" sz="quarter" idx="3"/>
          </p:nvPr>
        </p:nvSpPr>
        <p:spPr bwMode="auto">
          <a:xfrm>
            <a:off x="914400" y="4341813"/>
            <a:ext cx="5027613"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0" y="8685213"/>
            <a:ext cx="2971800" cy="458787"/>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defTabSz="909638" eaLnBrk="0" hangingPunct="0">
              <a:defRPr sz="1000" b="0" i="1"/>
            </a:lvl1pPr>
          </a:lstStyle>
          <a:p>
            <a:r>
              <a:rPr lang="en-US"/>
              <a:t>*</a:t>
            </a:r>
            <a:endParaRPr lang="en-US" sz="1200"/>
          </a:p>
        </p:txBody>
      </p:sp>
      <p:sp>
        <p:nvSpPr>
          <p:cNvPr id="2055" name="Rectangle 7"/>
          <p:cNvSpPr>
            <a:spLocks noGrp="1" noChangeArrowheads="1"/>
          </p:cNvSpPr>
          <p:nvPr>
            <p:ph type="sldNum" sz="quarter" idx="5"/>
          </p:nvPr>
        </p:nvSpPr>
        <p:spPr bwMode="auto">
          <a:xfrm>
            <a:off x="3884613" y="8685213"/>
            <a:ext cx="2973387" cy="458787"/>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defTabSz="909638" eaLnBrk="0" hangingPunct="0">
              <a:defRPr sz="1000" b="0" i="1"/>
            </a:lvl1pPr>
          </a:lstStyle>
          <a:p>
            <a:r>
              <a:rPr lang="en-US"/>
              <a:t>##</a:t>
            </a:r>
            <a:endParaRPr lang="en-US" sz="1200"/>
          </a:p>
        </p:txBody>
      </p:sp>
    </p:spTree>
    <p:extLst>
      <p:ext uri="{BB962C8B-B14F-4D97-AF65-F5344CB8AC3E}">
        <p14:creationId xmlns:p14="http://schemas.microsoft.com/office/powerpoint/2010/main" val="3159631821"/>
      </p:ext>
    </p:extLst>
  </p:cSld>
  <p:clrMap bg1="lt1" tx1="dk1" bg2="lt2" tx2="dk2" accent1="accent1" accent2="accent2" accent3="accent3" accent4="accent4" accent5="accent5" accent6="accent6" hlink="hlink" folHlink="folHlink"/>
  <p:hf/>
  <p:notesStyle>
    <a:lvl1pPr algn="l" defTabSz="909638"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ＭＳ Ｐゴシック" charset="0"/>
      </a:defRPr>
    </a:lvl1pPr>
    <a:lvl2pPr marL="455613" algn="l" defTabSz="909638"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2pPr>
    <a:lvl3pPr marL="912813" algn="l" defTabSz="909638"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3pPr>
    <a:lvl4pPr marL="1368425" algn="l" defTabSz="909638"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4pPr>
    <a:lvl5pPr marL="1825625" algn="l" defTabSz="909638"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Welcome!  Thank you for your </a:t>
            </a:r>
            <a:r>
              <a:rPr lang="en-US" baseline="0" dirty="0" smtClean="0"/>
              <a:t>interest in the instructional leadership program at Utah State University.  We are looking for great people who would like to make an impact in instructional leadership.  We hope this short video is helpful in providing information about our program.</a:t>
            </a:r>
            <a:endParaRPr lang="en-US" dirty="0"/>
          </a:p>
        </p:txBody>
      </p:sp>
      <p:sp>
        <p:nvSpPr>
          <p:cNvPr id="4" name="Header Placeholder 3"/>
          <p:cNvSpPr>
            <a:spLocks noGrp="1"/>
          </p:cNvSpPr>
          <p:nvPr>
            <p:ph type="hdr" sz="quarter" idx="10"/>
          </p:nvPr>
        </p:nvSpPr>
        <p:spPr/>
        <p:txBody>
          <a:bodyPr/>
          <a:lstStyle/>
          <a:p>
            <a:r>
              <a:rPr lang="en-US" smtClean="0"/>
              <a:t>*</a:t>
            </a:r>
            <a:endParaRPr lang="en-US" sz="1200"/>
          </a:p>
        </p:txBody>
      </p:sp>
      <p:sp>
        <p:nvSpPr>
          <p:cNvPr id="5" name="Date Placeholder 4"/>
          <p:cNvSpPr>
            <a:spLocks noGrp="1"/>
          </p:cNvSpPr>
          <p:nvPr>
            <p:ph type="dt" idx="11"/>
          </p:nvPr>
        </p:nvSpPr>
        <p:spPr/>
        <p:txBody>
          <a:bodyPr/>
          <a:lstStyle/>
          <a:p>
            <a:r>
              <a:rPr lang="en-US" smtClean="0"/>
              <a:t>07/16/96</a:t>
            </a:r>
            <a:endParaRPr lang="en-US" sz="1200"/>
          </a:p>
        </p:txBody>
      </p:sp>
      <p:sp>
        <p:nvSpPr>
          <p:cNvPr id="6" name="Footer Placeholder 5"/>
          <p:cNvSpPr>
            <a:spLocks noGrp="1"/>
          </p:cNvSpPr>
          <p:nvPr>
            <p:ph type="ftr" sz="quarter" idx="12"/>
          </p:nvPr>
        </p:nvSpPr>
        <p:spPr/>
        <p:txBody>
          <a:bodyPr/>
          <a:lstStyle/>
          <a:p>
            <a:r>
              <a:rPr lang="en-US" smtClean="0"/>
              <a:t>*</a:t>
            </a:r>
            <a:endParaRPr lang="en-US" sz="1200"/>
          </a:p>
        </p:txBody>
      </p:sp>
      <p:sp>
        <p:nvSpPr>
          <p:cNvPr id="7" name="Slide Number Placeholder 6"/>
          <p:cNvSpPr>
            <a:spLocks noGrp="1"/>
          </p:cNvSpPr>
          <p:nvPr>
            <p:ph type="sldNum" sz="quarter" idx="13"/>
          </p:nvPr>
        </p:nvSpPr>
        <p:spPr/>
        <p:txBody>
          <a:bodyPr/>
          <a:lstStyle/>
          <a:p>
            <a:r>
              <a:rPr lang="en-US" smtClean="0"/>
              <a:t>##</a:t>
            </a:r>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some situations, applicants for the program have taken graduate level courses from accredited institutions that are</a:t>
            </a:r>
            <a:r>
              <a:rPr lang="en-US" baseline="0" dirty="0" smtClean="0"/>
              <a:t> so similar to our courses that we can give credit for the course.  Such credit cannot be over 8 years old by the time the individual would complete our program, and we cannot accept more than 12 semester credits from previous coursework.  Individuals who feel their previous graduate work may meet some of the requirements of our program may request an evaluation of their transcripts by the appropriate program advisor.  The program course of studies completed by the individual and the advisor will outline the student’s plan for completing the program and recognize any transfer credit accepted, should there be any.</a:t>
            </a:r>
            <a:endParaRPr lang="en-US" dirty="0"/>
          </a:p>
        </p:txBody>
      </p:sp>
      <p:sp>
        <p:nvSpPr>
          <p:cNvPr id="4" name="Header Placeholder 3"/>
          <p:cNvSpPr>
            <a:spLocks noGrp="1"/>
          </p:cNvSpPr>
          <p:nvPr>
            <p:ph type="hdr" sz="quarter" idx="10"/>
          </p:nvPr>
        </p:nvSpPr>
        <p:spPr/>
        <p:txBody>
          <a:bodyPr/>
          <a:lstStyle/>
          <a:p>
            <a:r>
              <a:rPr lang="en-US" smtClean="0"/>
              <a:t>*</a:t>
            </a:r>
            <a:endParaRPr lang="en-US" sz="1200"/>
          </a:p>
        </p:txBody>
      </p:sp>
      <p:sp>
        <p:nvSpPr>
          <p:cNvPr id="5" name="Date Placeholder 4"/>
          <p:cNvSpPr>
            <a:spLocks noGrp="1"/>
          </p:cNvSpPr>
          <p:nvPr>
            <p:ph type="dt" idx="11"/>
          </p:nvPr>
        </p:nvSpPr>
        <p:spPr/>
        <p:txBody>
          <a:bodyPr/>
          <a:lstStyle/>
          <a:p>
            <a:r>
              <a:rPr lang="en-US" smtClean="0"/>
              <a:t>07/16/96</a:t>
            </a:r>
            <a:endParaRPr lang="en-US" sz="1200"/>
          </a:p>
        </p:txBody>
      </p:sp>
      <p:sp>
        <p:nvSpPr>
          <p:cNvPr id="6" name="Footer Placeholder 5"/>
          <p:cNvSpPr>
            <a:spLocks noGrp="1"/>
          </p:cNvSpPr>
          <p:nvPr>
            <p:ph type="ftr" sz="quarter" idx="12"/>
          </p:nvPr>
        </p:nvSpPr>
        <p:spPr/>
        <p:txBody>
          <a:bodyPr/>
          <a:lstStyle/>
          <a:p>
            <a:r>
              <a:rPr lang="en-US" smtClean="0"/>
              <a:t>*</a:t>
            </a:r>
            <a:endParaRPr lang="en-US" sz="1200"/>
          </a:p>
        </p:txBody>
      </p:sp>
      <p:sp>
        <p:nvSpPr>
          <p:cNvPr id="7" name="Slide Number Placeholder 6"/>
          <p:cNvSpPr>
            <a:spLocks noGrp="1"/>
          </p:cNvSpPr>
          <p:nvPr>
            <p:ph type="sldNum" sz="quarter" idx="13"/>
          </p:nvPr>
        </p:nvSpPr>
        <p:spPr/>
        <p:txBody>
          <a:bodyPr/>
          <a:lstStyle/>
          <a:p>
            <a:r>
              <a:rPr lang="en-US" smtClean="0"/>
              <a:t>##</a:t>
            </a:r>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instructional</a:t>
            </a:r>
            <a:r>
              <a:rPr lang="en-US" baseline="0" dirty="0" smtClean="0"/>
              <a:t> leadership program at USU is guided by the requirements established by the Utah State Board of Education for programs preparing school leaders.  The USU program prepares prospective school leaders according to the Utah Educational Leadership Standards, which are modeled after national standards developed by school leadership consortia from across the nation.</a:t>
            </a:r>
            <a:endParaRPr lang="en-US" dirty="0"/>
          </a:p>
        </p:txBody>
      </p:sp>
      <p:sp>
        <p:nvSpPr>
          <p:cNvPr id="4" name="Header Placeholder 3"/>
          <p:cNvSpPr>
            <a:spLocks noGrp="1"/>
          </p:cNvSpPr>
          <p:nvPr>
            <p:ph type="hdr" sz="quarter" idx="10"/>
          </p:nvPr>
        </p:nvSpPr>
        <p:spPr/>
        <p:txBody>
          <a:bodyPr/>
          <a:lstStyle/>
          <a:p>
            <a:r>
              <a:rPr lang="en-US" smtClean="0"/>
              <a:t>*</a:t>
            </a:r>
            <a:endParaRPr lang="en-US" sz="1200"/>
          </a:p>
        </p:txBody>
      </p:sp>
      <p:sp>
        <p:nvSpPr>
          <p:cNvPr id="5" name="Date Placeholder 4"/>
          <p:cNvSpPr>
            <a:spLocks noGrp="1"/>
          </p:cNvSpPr>
          <p:nvPr>
            <p:ph type="dt" idx="11"/>
          </p:nvPr>
        </p:nvSpPr>
        <p:spPr/>
        <p:txBody>
          <a:bodyPr/>
          <a:lstStyle/>
          <a:p>
            <a:r>
              <a:rPr lang="en-US" smtClean="0"/>
              <a:t>07/16/96</a:t>
            </a:r>
            <a:endParaRPr lang="en-US" sz="1200"/>
          </a:p>
        </p:txBody>
      </p:sp>
      <p:sp>
        <p:nvSpPr>
          <p:cNvPr id="6" name="Footer Placeholder 5"/>
          <p:cNvSpPr>
            <a:spLocks noGrp="1"/>
          </p:cNvSpPr>
          <p:nvPr>
            <p:ph type="ftr" sz="quarter" idx="12"/>
          </p:nvPr>
        </p:nvSpPr>
        <p:spPr/>
        <p:txBody>
          <a:bodyPr/>
          <a:lstStyle/>
          <a:p>
            <a:r>
              <a:rPr lang="en-US" smtClean="0"/>
              <a:t>*</a:t>
            </a:r>
            <a:endParaRPr lang="en-US" sz="1200"/>
          </a:p>
        </p:txBody>
      </p:sp>
      <p:sp>
        <p:nvSpPr>
          <p:cNvPr id="7" name="Slide Number Placeholder 6"/>
          <p:cNvSpPr>
            <a:spLocks noGrp="1"/>
          </p:cNvSpPr>
          <p:nvPr>
            <p:ph type="sldNum" sz="quarter" idx="13"/>
          </p:nvPr>
        </p:nvSpPr>
        <p:spPr/>
        <p:txBody>
          <a:bodyPr/>
          <a:lstStyle/>
          <a:p>
            <a:r>
              <a:rPr lang="en-US" smtClean="0"/>
              <a:t>##</a:t>
            </a:r>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ASC</a:t>
            </a:r>
            <a:r>
              <a:rPr lang="en-US" baseline="0" dirty="0" smtClean="0"/>
              <a:t> or licensure only program, there are 11 courses totaling 30 credits.  This planning guide is on our website and lists a recommended pace with each color representing a semester of study.  Most ASC students complete the program in 3-4 semesters.</a:t>
            </a:r>
            <a:endParaRPr lang="en-US" dirty="0"/>
          </a:p>
        </p:txBody>
      </p:sp>
      <p:sp>
        <p:nvSpPr>
          <p:cNvPr id="4" name="Header Placeholder 3"/>
          <p:cNvSpPr>
            <a:spLocks noGrp="1"/>
          </p:cNvSpPr>
          <p:nvPr>
            <p:ph type="hdr" sz="quarter" idx="10"/>
          </p:nvPr>
        </p:nvSpPr>
        <p:spPr/>
        <p:txBody>
          <a:bodyPr/>
          <a:lstStyle/>
          <a:p>
            <a:r>
              <a:rPr lang="en-US" smtClean="0"/>
              <a:t>*</a:t>
            </a:r>
            <a:endParaRPr lang="en-US" sz="1200"/>
          </a:p>
        </p:txBody>
      </p:sp>
      <p:sp>
        <p:nvSpPr>
          <p:cNvPr id="5" name="Date Placeholder 4"/>
          <p:cNvSpPr>
            <a:spLocks noGrp="1"/>
          </p:cNvSpPr>
          <p:nvPr>
            <p:ph type="dt" idx="11"/>
          </p:nvPr>
        </p:nvSpPr>
        <p:spPr/>
        <p:txBody>
          <a:bodyPr/>
          <a:lstStyle/>
          <a:p>
            <a:r>
              <a:rPr lang="en-US" smtClean="0"/>
              <a:t>07/16/96</a:t>
            </a:r>
            <a:endParaRPr lang="en-US" sz="1200"/>
          </a:p>
        </p:txBody>
      </p:sp>
      <p:sp>
        <p:nvSpPr>
          <p:cNvPr id="6" name="Footer Placeholder 5"/>
          <p:cNvSpPr>
            <a:spLocks noGrp="1"/>
          </p:cNvSpPr>
          <p:nvPr>
            <p:ph type="ftr" sz="quarter" idx="12"/>
          </p:nvPr>
        </p:nvSpPr>
        <p:spPr/>
        <p:txBody>
          <a:bodyPr/>
          <a:lstStyle/>
          <a:p>
            <a:r>
              <a:rPr lang="en-US" smtClean="0"/>
              <a:t>*</a:t>
            </a:r>
            <a:endParaRPr lang="en-US" sz="1200"/>
          </a:p>
        </p:txBody>
      </p:sp>
      <p:sp>
        <p:nvSpPr>
          <p:cNvPr id="7" name="Slide Number Placeholder 6"/>
          <p:cNvSpPr>
            <a:spLocks noGrp="1"/>
          </p:cNvSpPr>
          <p:nvPr>
            <p:ph type="sldNum" sz="quarter" idx="13"/>
          </p:nvPr>
        </p:nvSpPr>
        <p:spPr/>
        <p:txBody>
          <a:bodyPr/>
          <a:lstStyle/>
          <a:p>
            <a:r>
              <a:rPr lang="en-US" smtClean="0"/>
              <a:t>##</a:t>
            </a:r>
            <a:endParaRPr lang="en-US" sz="1200"/>
          </a:p>
        </p:txBody>
      </p:sp>
    </p:spTree>
    <p:extLst>
      <p:ext uri="{BB962C8B-B14F-4D97-AF65-F5344CB8AC3E}">
        <p14:creationId xmlns:p14="http://schemas.microsoft.com/office/powerpoint/2010/main" val="817367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chart lists the four additional core courses that</a:t>
            </a:r>
            <a:r>
              <a:rPr lang="en-US" baseline="0" dirty="0" smtClean="0"/>
              <a:t> master’s students are required to take.  Most master’s students complete the program in 4-5 semesters.</a:t>
            </a:r>
            <a:endParaRPr lang="en-US" dirty="0"/>
          </a:p>
        </p:txBody>
      </p:sp>
      <p:sp>
        <p:nvSpPr>
          <p:cNvPr id="4" name="Header Placeholder 3"/>
          <p:cNvSpPr>
            <a:spLocks noGrp="1"/>
          </p:cNvSpPr>
          <p:nvPr>
            <p:ph type="hdr" sz="quarter" idx="10"/>
          </p:nvPr>
        </p:nvSpPr>
        <p:spPr/>
        <p:txBody>
          <a:bodyPr/>
          <a:lstStyle/>
          <a:p>
            <a:r>
              <a:rPr lang="en-US" smtClean="0"/>
              <a:t>*</a:t>
            </a:r>
            <a:endParaRPr lang="en-US" sz="1200"/>
          </a:p>
        </p:txBody>
      </p:sp>
      <p:sp>
        <p:nvSpPr>
          <p:cNvPr id="5" name="Date Placeholder 4"/>
          <p:cNvSpPr>
            <a:spLocks noGrp="1"/>
          </p:cNvSpPr>
          <p:nvPr>
            <p:ph type="dt" idx="11"/>
          </p:nvPr>
        </p:nvSpPr>
        <p:spPr/>
        <p:txBody>
          <a:bodyPr/>
          <a:lstStyle/>
          <a:p>
            <a:r>
              <a:rPr lang="en-US" smtClean="0"/>
              <a:t>07/16/96</a:t>
            </a:r>
            <a:endParaRPr lang="en-US" sz="1200"/>
          </a:p>
        </p:txBody>
      </p:sp>
      <p:sp>
        <p:nvSpPr>
          <p:cNvPr id="6" name="Footer Placeholder 5"/>
          <p:cNvSpPr>
            <a:spLocks noGrp="1"/>
          </p:cNvSpPr>
          <p:nvPr>
            <p:ph type="ftr" sz="quarter" idx="12"/>
          </p:nvPr>
        </p:nvSpPr>
        <p:spPr/>
        <p:txBody>
          <a:bodyPr/>
          <a:lstStyle/>
          <a:p>
            <a:r>
              <a:rPr lang="en-US" smtClean="0"/>
              <a:t>*</a:t>
            </a:r>
            <a:endParaRPr lang="en-US" sz="1200"/>
          </a:p>
        </p:txBody>
      </p:sp>
      <p:sp>
        <p:nvSpPr>
          <p:cNvPr id="7" name="Slide Number Placeholder 6"/>
          <p:cNvSpPr>
            <a:spLocks noGrp="1"/>
          </p:cNvSpPr>
          <p:nvPr>
            <p:ph type="sldNum" sz="quarter" idx="13"/>
          </p:nvPr>
        </p:nvSpPr>
        <p:spPr/>
        <p:txBody>
          <a:bodyPr/>
          <a:lstStyle/>
          <a:p>
            <a:r>
              <a:rPr lang="en-US" smtClean="0"/>
              <a:t>##</a:t>
            </a:r>
            <a:endParaRPr lang="en-US" sz="1200"/>
          </a:p>
        </p:txBody>
      </p:sp>
    </p:spTree>
    <p:extLst>
      <p:ext uri="{BB962C8B-B14F-4D97-AF65-F5344CB8AC3E}">
        <p14:creationId xmlns:p14="http://schemas.microsoft.com/office/powerpoint/2010/main" val="4054677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internship requirements</a:t>
            </a:r>
            <a:r>
              <a:rPr lang="en-US" baseline="0" dirty="0" smtClean="0"/>
              <a:t> are set by the Utah State Board of Education through the Utah State Office of Education.  Internships must consist of a minimum of 450 hours.  At least </a:t>
            </a:r>
            <a:r>
              <a:rPr lang="en-US" baseline="0" dirty="0" smtClean="0"/>
              <a:t>300 </a:t>
            </a:r>
            <a:r>
              <a:rPr lang="en-US" baseline="0" dirty="0" smtClean="0"/>
              <a:t>of those hours must be completed in a situation where the intern is working with licensed teachers and school principals.  Of the </a:t>
            </a:r>
            <a:r>
              <a:rPr lang="en-US" baseline="0" dirty="0" smtClean="0"/>
              <a:t>300 </a:t>
            </a:r>
            <a:r>
              <a:rPr lang="en-US" baseline="0" dirty="0" smtClean="0"/>
              <a:t>hours, </a:t>
            </a:r>
            <a:r>
              <a:rPr lang="en-US" baseline="0" dirty="0" smtClean="0"/>
              <a:t>151 </a:t>
            </a:r>
            <a:r>
              <a:rPr lang="en-US" baseline="0" dirty="0" smtClean="0"/>
              <a:t>must be completed in </a:t>
            </a:r>
            <a:r>
              <a:rPr lang="en-US" baseline="0" dirty="0" smtClean="0"/>
              <a:t>two-hour </a:t>
            </a:r>
            <a:r>
              <a:rPr lang="en-US" baseline="0" dirty="0" smtClean="0"/>
              <a:t>blocks during the regular school day.  This is the most difficult part of the internship requirement for working </a:t>
            </a:r>
            <a:r>
              <a:rPr lang="en-US" baseline="0" dirty="0" smtClean="0"/>
              <a:t>professionals.  Of </a:t>
            </a:r>
            <a:r>
              <a:rPr lang="en-US" baseline="0" dirty="0" smtClean="0"/>
              <a:t>the 450 hours of internship, </a:t>
            </a:r>
            <a:r>
              <a:rPr lang="en-US" baseline="0" dirty="0" smtClean="0"/>
              <a:t>150 </a:t>
            </a:r>
            <a:r>
              <a:rPr lang="en-US" baseline="0" dirty="0" smtClean="0"/>
              <a:t>must be completed at a level (elementary or secondary) opposite the level at which the individual is currently employed.</a:t>
            </a:r>
            <a:endParaRPr lang="en-US" dirty="0"/>
          </a:p>
        </p:txBody>
      </p:sp>
      <p:sp>
        <p:nvSpPr>
          <p:cNvPr id="4" name="Header Placeholder 3"/>
          <p:cNvSpPr>
            <a:spLocks noGrp="1"/>
          </p:cNvSpPr>
          <p:nvPr>
            <p:ph type="hdr" sz="quarter" idx="10"/>
          </p:nvPr>
        </p:nvSpPr>
        <p:spPr/>
        <p:txBody>
          <a:bodyPr/>
          <a:lstStyle/>
          <a:p>
            <a:r>
              <a:rPr lang="en-US" smtClean="0"/>
              <a:t>*</a:t>
            </a:r>
            <a:endParaRPr lang="en-US" sz="1200"/>
          </a:p>
        </p:txBody>
      </p:sp>
      <p:sp>
        <p:nvSpPr>
          <p:cNvPr id="5" name="Date Placeholder 4"/>
          <p:cNvSpPr>
            <a:spLocks noGrp="1"/>
          </p:cNvSpPr>
          <p:nvPr>
            <p:ph type="dt" idx="11"/>
          </p:nvPr>
        </p:nvSpPr>
        <p:spPr/>
        <p:txBody>
          <a:bodyPr/>
          <a:lstStyle/>
          <a:p>
            <a:r>
              <a:rPr lang="en-US" smtClean="0"/>
              <a:t>07/16/96</a:t>
            </a:r>
            <a:endParaRPr lang="en-US" sz="1200"/>
          </a:p>
        </p:txBody>
      </p:sp>
      <p:sp>
        <p:nvSpPr>
          <p:cNvPr id="6" name="Footer Placeholder 5"/>
          <p:cNvSpPr>
            <a:spLocks noGrp="1"/>
          </p:cNvSpPr>
          <p:nvPr>
            <p:ph type="ftr" sz="quarter" idx="12"/>
          </p:nvPr>
        </p:nvSpPr>
        <p:spPr/>
        <p:txBody>
          <a:bodyPr/>
          <a:lstStyle/>
          <a:p>
            <a:r>
              <a:rPr lang="en-US" smtClean="0"/>
              <a:t>*</a:t>
            </a:r>
            <a:endParaRPr lang="en-US" sz="1200"/>
          </a:p>
        </p:txBody>
      </p:sp>
      <p:sp>
        <p:nvSpPr>
          <p:cNvPr id="7" name="Slide Number Placeholder 6"/>
          <p:cNvSpPr>
            <a:spLocks noGrp="1"/>
          </p:cNvSpPr>
          <p:nvPr>
            <p:ph type="sldNum" sz="quarter" idx="13"/>
          </p:nvPr>
        </p:nvSpPr>
        <p:spPr/>
        <p:txBody>
          <a:bodyPr/>
          <a:lstStyle/>
          <a:p>
            <a:r>
              <a:rPr lang="en-US" smtClean="0"/>
              <a:t>##</a:t>
            </a:r>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We wish we could arrange a meaningful internship</a:t>
            </a:r>
            <a:r>
              <a:rPr lang="en-US" baseline="0" dirty="0" smtClean="0"/>
              <a:t> for each student in our program.  However, the variability of school and district policies makes it impossible for us to do so.  Each student in our program must arrange his or her own internship.  (This is one of the reasons it is so important to have a letter of recommendation from your principal and a senior administrator in your district office.)  </a:t>
            </a:r>
          </a:p>
          <a:p>
            <a:endParaRPr lang="en-US" baseline="0" dirty="0" smtClean="0"/>
          </a:p>
          <a:p>
            <a:r>
              <a:rPr lang="en-US" baseline="0" dirty="0" smtClean="0"/>
              <a:t>At USU we believe strongly that internships should involve the application of knowledge gained in and from the courses of our program.  Consequently, we have created assignments in each of our courses that engage the student in activities an individual would have as an intern.  Completion of these course assignments not only count toward the grade for the course, but we have equated them with a certain number of internship hours.  That is, a student completing the assignment gets a grade for the assignment AND hours of internship credit toward the total hours required.  At USU we have embedded </a:t>
            </a:r>
            <a:r>
              <a:rPr lang="en-US" baseline="0" dirty="0" smtClean="0"/>
              <a:t>50 </a:t>
            </a:r>
            <a:r>
              <a:rPr lang="en-US" baseline="0" dirty="0" smtClean="0"/>
              <a:t>(of the 450 hours of required internship) in course assignments.  Furthermore, 90 of those 165 hours we feel are engaging students in just what we would hope he or she would get during an internship experience during the regular school day.  So </a:t>
            </a:r>
            <a:r>
              <a:rPr lang="en-US" baseline="0" dirty="0" smtClean="0"/>
              <a:t>50 </a:t>
            </a:r>
            <a:r>
              <a:rPr lang="en-US" baseline="0" dirty="0" smtClean="0"/>
              <a:t>of the 150 most difficult hours are earned through completion of specific course assignments.</a:t>
            </a:r>
          </a:p>
          <a:p>
            <a:endParaRPr lang="en-US" baseline="0" dirty="0" smtClean="0"/>
          </a:p>
          <a:p>
            <a:r>
              <a:rPr lang="en-US" baseline="0" dirty="0" smtClean="0"/>
              <a:t>If a student takes less time to complete one of the embedded assignment than the established number of internship hours; we still award the specified number.  If on the other hand, it takes a student longer to complete the assignment than the allotted number of internship hours, students can log the additional hours on their regular internship documentation and receive full credit for those additional hours.</a:t>
            </a:r>
            <a:endParaRPr lang="en-US" dirty="0"/>
          </a:p>
        </p:txBody>
      </p:sp>
      <p:sp>
        <p:nvSpPr>
          <p:cNvPr id="4" name="Header Placeholder 3"/>
          <p:cNvSpPr>
            <a:spLocks noGrp="1"/>
          </p:cNvSpPr>
          <p:nvPr>
            <p:ph type="hdr" sz="quarter" idx="10"/>
          </p:nvPr>
        </p:nvSpPr>
        <p:spPr/>
        <p:txBody>
          <a:bodyPr/>
          <a:lstStyle/>
          <a:p>
            <a:r>
              <a:rPr lang="en-US" smtClean="0"/>
              <a:t>*</a:t>
            </a:r>
            <a:endParaRPr lang="en-US" sz="1200"/>
          </a:p>
        </p:txBody>
      </p:sp>
      <p:sp>
        <p:nvSpPr>
          <p:cNvPr id="5" name="Date Placeholder 4"/>
          <p:cNvSpPr>
            <a:spLocks noGrp="1"/>
          </p:cNvSpPr>
          <p:nvPr>
            <p:ph type="dt" idx="11"/>
          </p:nvPr>
        </p:nvSpPr>
        <p:spPr/>
        <p:txBody>
          <a:bodyPr/>
          <a:lstStyle/>
          <a:p>
            <a:r>
              <a:rPr lang="en-US" smtClean="0"/>
              <a:t>07/16/96</a:t>
            </a:r>
            <a:endParaRPr lang="en-US" sz="1200"/>
          </a:p>
        </p:txBody>
      </p:sp>
      <p:sp>
        <p:nvSpPr>
          <p:cNvPr id="6" name="Footer Placeholder 5"/>
          <p:cNvSpPr>
            <a:spLocks noGrp="1"/>
          </p:cNvSpPr>
          <p:nvPr>
            <p:ph type="ftr" sz="quarter" idx="12"/>
          </p:nvPr>
        </p:nvSpPr>
        <p:spPr/>
        <p:txBody>
          <a:bodyPr/>
          <a:lstStyle/>
          <a:p>
            <a:r>
              <a:rPr lang="en-US" smtClean="0"/>
              <a:t>*</a:t>
            </a:r>
            <a:endParaRPr lang="en-US" sz="1200"/>
          </a:p>
        </p:txBody>
      </p:sp>
      <p:sp>
        <p:nvSpPr>
          <p:cNvPr id="7" name="Slide Number Placeholder 6"/>
          <p:cNvSpPr>
            <a:spLocks noGrp="1"/>
          </p:cNvSpPr>
          <p:nvPr>
            <p:ph type="sldNum" sz="quarter" idx="13"/>
          </p:nvPr>
        </p:nvSpPr>
        <p:spPr/>
        <p:txBody>
          <a:bodyPr/>
          <a:lstStyle/>
          <a:p>
            <a:r>
              <a:rPr lang="en-US" smtClean="0"/>
              <a:t>##</a:t>
            </a:r>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individuals begin the instructional leadership program at USU, he or she will be assigned a field supervisor to help guide the internship</a:t>
            </a:r>
            <a:r>
              <a:rPr lang="en-US" baseline="0" dirty="0" smtClean="0"/>
              <a:t> process.  The student, the field supervisor, and the mentor principals (of the schools identified by the student) collaborate on completing the internship requirements and the necessary documentation verifying satisfaction of this important aspect of the license program.  During the semesters the students register for internship (the first and last semester of the program) an online session is available for individual help; of course the university supervisor and the advisor are available at any time.  Students register for 3 credits of internship during the first semester of the program; and work on accumulating internship hours throughout the time he or she is in the program, and then take an additional 1 credit of internship during the last semester in the program when all documentation is completed and submitted.</a:t>
            </a:r>
            <a:endParaRPr lang="en-US" dirty="0"/>
          </a:p>
        </p:txBody>
      </p:sp>
      <p:sp>
        <p:nvSpPr>
          <p:cNvPr id="4" name="Header Placeholder 3"/>
          <p:cNvSpPr>
            <a:spLocks noGrp="1"/>
          </p:cNvSpPr>
          <p:nvPr>
            <p:ph type="hdr" sz="quarter" idx="10"/>
          </p:nvPr>
        </p:nvSpPr>
        <p:spPr/>
        <p:txBody>
          <a:bodyPr/>
          <a:lstStyle/>
          <a:p>
            <a:r>
              <a:rPr lang="en-US" smtClean="0"/>
              <a:t>*</a:t>
            </a:r>
            <a:endParaRPr lang="en-US" sz="1200"/>
          </a:p>
        </p:txBody>
      </p:sp>
      <p:sp>
        <p:nvSpPr>
          <p:cNvPr id="5" name="Date Placeholder 4"/>
          <p:cNvSpPr>
            <a:spLocks noGrp="1"/>
          </p:cNvSpPr>
          <p:nvPr>
            <p:ph type="dt" idx="11"/>
          </p:nvPr>
        </p:nvSpPr>
        <p:spPr/>
        <p:txBody>
          <a:bodyPr/>
          <a:lstStyle/>
          <a:p>
            <a:r>
              <a:rPr lang="en-US" smtClean="0"/>
              <a:t>07/16/96</a:t>
            </a:r>
            <a:endParaRPr lang="en-US" sz="1200"/>
          </a:p>
        </p:txBody>
      </p:sp>
      <p:sp>
        <p:nvSpPr>
          <p:cNvPr id="6" name="Footer Placeholder 5"/>
          <p:cNvSpPr>
            <a:spLocks noGrp="1"/>
          </p:cNvSpPr>
          <p:nvPr>
            <p:ph type="ftr" sz="quarter" idx="12"/>
          </p:nvPr>
        </p:nvSpPr>
        <p:spPr/>
        <p:txBody>
          <a:bodyPr/>
          <a:lstStyle/>
          <a:p>
            <a:r>
              <a:rPr lang="en-US" smtClean="0"/>
              <a:t>*</a:t>
            </a:r>
            <a:endParaRPr lang="en-US" sz="1200"/>
          </a:p>
        </p:txBody>
      </p:sp>
      <p:sp>
        <p:nvSpPr>
          <p:cNvPr id="7" name="Slide Number Placeholder 6"/>
          <p:cNvSpPr>
            <a:spLocks noGrp="1"/>
          </p:cNvSpPr>
          <p:nvPr>
            <p:ph type="sldNum" sz="quarter" idx="13"/>
          </p:nvPr>
        </p:nvSpPr>
        <p:spPr/>
        <p:txBody>
          <a:bodyPr/>
          <a:lstStyle/>
          <a:p>
            <a:r>
              <a:rPr lang="en-US" smtClean="0"/>
              <a:t>##</a:t>
            </a:r>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state requires students to take</a:t>
            </a:r>
            <a:r>
              <a:rPr lang="en-US" baseline="0" dirty="0" smtClean="0"/>
              <a:t> and pass the Praxis II test for school leadership.  This is an online test.  Students schedule to take this test at the end of their second to last semester or very early in their final semesters in the program.</a:t>
            </a:r>
          </a:p>
          <a:p>
            <a:endParaRPr lang="en-US" baseline="0" dirty="0" smtClean="0"/>
          </a:p>
          <a:p>
            <a:r>
              <a:rPr lang="en-US" baseline="0" dirty="0" smtClean="0"/>
              <a:t>The action research project is begun as a class assignment during one of the courses the student takes during the first semester of the program; and reported during the last 1 credit of internship taken during the last semester of the program.  This gives the student plenty of time to plan and execute a meaningful action research project that will yield useful information to the administrators in the school.  Time spent completing the action research project should be recorded for internship hours.</a:t>
            </a:r>
            <a:endParaRPr lang="en-US" dirty="0"/>
          </a:p>
        </p:txBody>
      </p:sp>
      <p:sp>
        <p:nvSpPr>
          <p:cNvPr id="4" name="Header Placeholder 3"/>
          <p:cNvSpPr>
            <a:spLocks noGrp="1"/>
          </p:cNvSpPr>
          <p:nvPr>
            <p:ph type="hdr" sz="quarter" idx="10"/>
          </p:nvPr>
        </p:nvSpPr>
        <p:spPr/>
        <p:txBody>
          <a:bodyPr/>
          <a:lstStyle/>
          <a:p>
            <a:r>
              <a:rPr lang="en-US" smtClean="0"/>
              <a:t>*</a:t>
            </a:r>
            <a:endParaRPr lang="en-US" sz="1200"/>
          </a:p>
        </p:txBody>
      </p:sp>
      <p:sp>
        <p:nvSpPr>
          <p:cNvPr id="5" name="Date Placeholder 4"/>
          <p:cNvSpPr>
            <a:spLocks noGrp="1"/>
          </p:cNvSpPr>
          <p:nvPr>
            <p:ph type="dt" idx="11"/>
          </p:nvPr>
        </p:nvSpPr>
        <p:spPr/>
        <p:txBody>
          <a:bodyPr/>
          <a:lstStyle/>
          <a:p>
            <a:r>
              <a:rPr lang="en-US" smtClean="0"/>
              <a:t>07/16/96</a:t>
            </a:r>
            <a:endParaRPr lang="en-US" sz="1200"/>
          </a:p>
        </p:txBody>
      </p:sp>
      <p:sp>
        <p:nvSpPr>
          <p:cNvPr id="6" name="Footer Placeholder 5"/>
          <p:cNvSpPr>
            <a:spLocks noGrp="1"/>
          </p:cNvSpPr>
          <p:nvPr>
            <p:ph type="ftr" sz="quarter" idx="12"/>
          </p:nvPr>
        </p:nvSpPr>
        <p:spPr/>
        <p:txBody>
          <a:bodyPr/>
          <a:lstStyle/>
          <a:p>
            <a:r>
              <a:rPr lang="en-US" smtClean="0"/>
              <a:t>*</a:t>
            </a:r>
            <a:endParaRPr lang="en-US" sz="1200"/>
          </a:p>
        </p:txBody>
      </p:sp>
      <p:sp>
        <p:nvSpPr>
          <p:cNvPr id="7" name="Slide Number Placeholder 6"/>
          <p:cNvSpPr>
            <a:spLocks noGrp="1"/>
          </p:cNvSpPr>
          <p:nvPr>
            <p:ph type="sldNum" sz="quarter" idx="13"/>
          </p:nvPr>
        </p:nvSpPr>
        <p:spPr/>
        <p:txBody>
          <a:bodyPr/>
          <a:lstStyle/>
          <a:p>
            <a:r>
              <a:rPr lang="en-US" smtClean="0"/>
              <a:t>##</a:t>
            </a:r>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More</a:t>
            </a:r>
            <a:r>
              <a:rPr lang="en-US" baseline="0" dirty="0" smtClean="0"/>
              <a:t> detailed information and links to appropriate application materials and processes can be found at the URL indicated.  Additionally, contact information for the program advisors, and administrative assistant (the real source of all accurate information) are shown on this slide.</a:t>
            </a:r>
            <a:endParaRPr lang="en-US" dirty="0"/>
          </a:p>
        </p:txBody>
      </p:sp>
      <p:sp>
        <p:nvSpPr>
          <p:cNvPr id="4" name="Header Placeholder 3"/>
          <p:cNvSpPr>
            <a:spLocks noGrp="1"/>
          </p:cNvSpPr>
          <p:nvPr>
            <p:ph type="hdr" sz="quarter" idx="10"/>
          </p:nvPr>
        </p:nvSpPr>
        <p:spPr/>
        <p:txBody>
          <a:bodyPr/>
          <a:lstStyle/>
          <a:p>
            <a:r>
              <a:rPr lang="en-US" smtClean="0"/>
              <a:t>*</a:t>
            </a:r>
            <a:endParaRPr lang="en-US" sz="1200"/>
          </a:p>
        </p:txBody>
      </p:sp>
      <p:sp>
        <p:nvSpPr>
          <p:cNvPr id="5" name="Date Placeholder 4"/>
          <p:cNvSpPr>
            <a:spLocks noGrp="1"/>
          </p:cNvSpPr>
          <p:nvPr>
            <p:ph type="dt" idx="11"/>
          </p:nvPr>
        </p:nvSpPr>
        <p:spPr/>
        <p:txBody>
          <a:bodyPr/>
          <a:lstStyle/>
          <a:p>
            <a:r>
              <a:rPr lang="en-US" smtClean="0"/>
              <a:t>07/16/96</a:t>
            </a:r>
            <a:endParaRPr lang="en-US" sz="1200"/>
          </a:p>
        </p:txBody>
      </p:sp>
      <p:sp>
        <p:nvSpPr>
          <p:cNvPr id="6" name="Footer Placeholder 5"/>
          <p:cNvSpPr>
            <a:spLocks noGrp="1"/>
          </p:cNvSpPr>
          <p:nvPr>
            <p:ph type="ftr" sz="quarter" idx="12"/>
          </p:nvPr>
        </p:nvSpPr>
        <p:spPr/>
        <p:txBody>
          <a:bodyPr/>
          <a:lstStyle/>
          <a:p>
            <a:r>
              <a:rPr lang="en-US" smtClean="0"/>
              <a:t>*</a:t>
            </a:r>
            <a:endParaRPr lang="en-US" sz="1200"/>
          </a:p>
        </p:txBody>
      </p:sp>
      <p:sp>
        <p:nvSpPr>
          <p:cNvPr id="7" name="Slide Number Placeholder 6"/>
          <p:cNvSpPr>
            <a:spLocks noGrp="1"/>
          </p:cNvSpPr>
          <p:nvPr>
            <p:ph type="sldNum" sz="quarter" idx="13"/>
          </p:nvPr>
        </p:nvSpPr>
        <p:spPr/>
        <p:txBody>
          <a:bodyPr/>
          <a:lstStyle/>
          <a:p>
            <a:r>
              <a:rPr lang="en-US" smtClean="0"/>
              <a:t>##</a:t>
            </a:r>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Semesters at USU typically begin during</a:t>
            </a:r>
            <a:r>
              <a:rPr lang="en-US" baseline="0" dirty="0" smtClean="0"/>
              <a:t> the first week of January (Spring Semester), the first week of May (Summer Semester), and the last week of August (Fall Semester).</a:t>
            </a:r>
          </a:p>
          <a:p>
            <a:endParaRPr lang="en-US" baseline="0" dirty="0" smtClean="0"/>
          </a:p>
          <a:p>
            <a:r>
              <a:rPr lang="en-US" baseline="0" dirty="0" smtClean="0"/>
              <a:t>Thank you for your interest in </a:t>
            </a:r>
            <a:r>
              <a:rPr lang="en-US" baseline="0" dirty="0" err="1" smtClean="0"/>
              <a:t>USU’s</a:t>
            </a:r>
            <a:r>
              <a:rPr lang="en-US" baseline="0" dirty="0" smtClean="0"/>
              <a:t> instructional leadership program.  We look forward to meeting you through the </a:t>
            </a:r>
            <a:r>
              <a:rPr lang="en-US" baseline="0" smtClean="0"/>
              <a:t>application process.</a:t>
            </a:r>
            <a:endParaRPr lang="en-US"/>
          </a:p>
        </p:txBody>
      </p:sp>
      <p:sp>
        <p:nvSpPr>
          <p:cNvPr id="4" name="Header Placeholder 3"/>
          <p:cNvSpPr>
            <a:spLocks noGrp="1"/>
          </p:cNvSpPr>
          <p:nvPr>
            <p:ph type="hdr" sz="quarter" idx="10"/>
          </p:nvPr>
        </p:nvSpPr>
        <p:spPr/>
        <p:txBody>
          <a:bodyPr/>
          <a:lstStyle/>
          <a:p>
            <a:r>
              <a:rPr lang="en-US" smtClean="0"/>
              <a:t>*</a:t>
            </a:r>
            <a:endParaRPr lang="en-US" sz="1200"/>
          </a:p>
        </p:txBody>
      </p:sp>
      <p:sp>
        <p:nvSpPr>
          <p:cNvPr id="5" name="Date Placeholder 4"/>
          <p:cNvSpPr>
            <a:spLocks noGrp="1"/>
          </p:cNvSpPr>
          <p:nvPr>
            <p:ph type="dt" idx="11"/>
          </p:nvPr>
        </p:nvSpPr>
        <p:spPr/>
        <p:txBody>
          <a:bodyPr/>
          <a:lstStyle/>
          <a:p>
            <a:r>
              <a:rPr lang="en-US" smtClean="0"/>
              <a:t>07/16/96</a:t>
            </a:r>
            <a:endParaRPr lang="en-US" sz="1200"/>
          </a:p>
        </p:txBody>
      </p:sp>
      <p:sp>
        <p:nvSpPr>
          <p:cNvPr id="6" name="Footer Placeholder 5"/>
          <p:cNvSpPr>
            <a:spLocks noGrp="1"/>
          </p:cNvSpPr>
          <p:nvPr>
            <p:ph type="ftr" sz="quarter" idx="12"/>
          </p:nvPr>
        </p:nvSpPr>
        <p:spPr/>
        <p:txBody>
          <a:bodyPr/>
          <a:lstStyle/>
          <a:p>
            <a:r>
              <a:rPr lang="en-US" smtClean="0"/>
              <a:t>*</a:t>
            </a:r>
            <a:endParaRPr lang="en-US" sz="1200"/>
          </a:p>
        </p:txBody>
      </p:sp>
      <p:sp>
        <p:nvSpPr>
          <p:cNvPr id="7" name="Slide Number Placeholder 6"/>
          <p:cNvSpPr>
            <a:spLocks noGrp="1"/>
          </p:cNvSpPr>
          <p:nvPr>
            <p:ph type="sldNum" sz="quarter" idx="13"/>
          </p:nvPr>
        </p:nvSpPr>
        <p:spPr/>
        <p:txBody>
          <a:bodyPr/>
          <a:lstStyle/>
          <a:p>
            <a:r>
              <a:rPr lang="en-US" smtClean="0"/>
              <a:t>##</a:t>
            </a:r>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name is Greg Lewis and in addition to being one of the program instructors, I help advise students in the program.  After viewing this introduction to the program, please feel free to contact</a:t>
            </a:r>
            <a:r>
              <a:rPr lang="en-US" baseline="0" dirty="0" smtClean="0"/>
              <a:t> me with any questions you may still have.</a:t>
            </a:r>
            <a:endParaRPr lang="en-US" dirty="0"/>
          </a:p>
        </p:txBody>
      </p:sp>
      <p:sp>
        <p:nvSpPr>
          <p:cNvPr id="4" name="Header Placeholder 3"/>
          <p:cNvSpPr>
            <a:spLocks noGrp="1"/>
          </p:cNvSpPr>
          <p:nvPr>
            <p:ph type="hdr" sz="quarter" idx="10"/>
          </p:nvPr>
        </p:nvSpPr>
        <p:spPr/>
        <p:txBody>
          <a:bodyPr/>
          <a:lstStyle/>
          <a:p>
            <a:r>
              <a:rPr lang="en-US" smtClean="0"/>
              <a:t>*</a:t>
            </a:r>
            <a:endParaRPr lang="en-US" sz="1200"/>
          </a:p>
        </p:txBody>
      </p:sp>
      <p:sp>
        <p:nvSpPr>
          <p:cNvPr id="5" name="Date Placeholder 4"/>
          <p:cNvSpPr>
            <a:spLocks noGrp="1"/>
          </p:cNvSpPr>
          <p:nvPr>
            <p:ph type="dt" idx="11"/>
          </p:nvPr>
        </p:nvSpPr>
        <p:spPr/>
        <p:txBody>
          <a:bodyPr/>
          <a:lstStyle/>
          <a:p>
            <a:r>
              <a:rPr lang="en-US" smtClean="0"/>
              <a:t>07/16/96</a:t>
            </a:r>
            <a:endParaRPr lang="en-US" sz="1200"/>
          </a:p>
        </p:txBody>
      </p:sp>
      <p:sp>
        <p:nvSpPr>
          <p:cNvPr id="6" name="Footer Placeholder 5"/>
          <p:cNvSpPr>
            <a:spLocks noGrp="1"/>
          </p:cNvSpPr>
          <p:nvPr>
            <p:ph type="ftr" sz="quarter" idx="12"/>
          </p:nvPr>
        </p:nvSpPr>
        <p:spPr/>
        <p:txBody>
          <a:bodyPr/>
          <a:lstStyle/>
          <a:p>
            <a:r>
              <a:rPr lang="en-US" smtClean="0"/>
              <a:t>*</a:t>
            </a:r>
            <a:endParaRPr lang="en-US" sz="1200"/>
          </a:p>
        </p:txBody>
      </p:sp>
      <p:sp>
        <p:nvSpPr>
          <p:cNvPr id="7" name="Slide Number Placeholder 6"/>
          <p:cNvSpPr>
            <a:spLocks noGrp="1"/>
          </p:cNvSpPr>
          <p:nvPr>
            <p:ph type="sldNum" sz="quarter" idx="13"/>
          </p:nvPr>
        </p:nvSpPr>
        <p:spPr/>
        <p:txBody>
          <a:bodyPr/>
          <a:lstStyle/>
          <a:p>
            <a:r>
              <a:rPr lang="en-US" smtClean="0"/>
              <a:t>##</a:t>
            </a:r>
            <a:endParaRPr lang="en-US" sz="1200"/>
          </a:p>
        </p:txBody>
      </p:sp>
    </p:spTree>
    <p:extLst>
      <p:ext uri="{BB962C8B-B14F-4D97-AF65-F5344CB8AC3E}">
        <p14:creationId xmlns:p14="http://schemas.microsoft.com/office/powerpoint/2010/main" val="1972903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Instructional Leadership program at Utah State offers four options:</a:t>
            </a:r>
            <a:endParaRPr lang="en-US" dirty="0" smtClean="0"/>
          </a:p>
          <a:p>
            <a:r>
              <a:rPr lang="en-US" baseline="0" dirty="0" smtClean="0"/>
              <a:t>Option </a:t>
            </a:r>
            <a:r>
              <a:rPr lang="en-US" baseline="0" dirty="0" smtClean="0"/>
              <a:t>1:  </a:t>
            </a:r>
            <a:r>
              <a:rPr lang="en-US" baseline="0" dirty="0" smtClean="0"/>
              <a:t>For those who do not already have a master’s degree or their degree in in an area that is not recognized by the Utah State Board of Education.  With the addition of four core classes from the graduate school, students can earn a master’s degree and be recommended for their administrative license.</a:t>
            </a:r>
          </a:p>
          <a:p>
            <a:r>
              <a:rPr lang="en-US" baseline="0" dirty="0" smtClean="0"/>
              <a:t>Option 2:  The </a:t>
            </a:r>
            <a:r>
              <a:rPr lang="en-US" baseline="0" dirty="0" smtClean="0"/>
              <a:t>Administrative/Supervisory Concentration or ASC is for those individuals who already have a master’s degree in an education related field from an accredited university and are completing the program to receive their Utah Administrative License.  </a:t>
            </a:r>
            <a:r>
              <a:rPr lang="en-US" baseline="0" dirty="0" smtClean="0"/>
              <a:t>We sometimes call this the license only option.</a:t>
            </a:r>
          </a:p>
          <a:p>
            <a:r>
              <a:rPr lang="en-US" baseline="0" dirty="0" smtClean="0"/>
              <a:t>Option 3:  The Instructional Leadership program also offers a PhD in instructional leadership.  This program allows students to earn a doctorate with a focus on research in the field of leadership.</a:t>
            </a:r>
          </a:p>
          <a:p>
            <a:r>
              <a:rPr lang="en-US" baseline="0" dirty="0" smtClean="0"/>
              <a:t>Option 4:  Students may also earn an EdD or Educational Doctorate in instructional leadership.  This is a distance education option for those who wish their doctorate to be focused on solving educational leadership problems.</a:t>
            </a:r>
            <a:endParaRPr lang="en-US" dirty="0"/>
          </a:p>
        </p:txBody>
      </p:sp>
      <p:sp>
        <p:nvSpPr>
          <p:cNvPr id="4" name="Header Placeholder 3"/>
          <p:cNvSpPr>
            <a:spLocks noGrp="1"/>
          </p:cNvSpPr>
          <p:nvPr>
            <p:ph type="hdr" sz="quarter" idx="10"/>
          </p:nvPr>
        </p:nvSpPr>
        <p:spPr/>
        <p:txBody>
          <a:bodyPr/>
          <a:lstStyle/>
          <a:p>
            <a:r>
              <a:rPr lang="en-US" smtClean="0"/>
              <a:t>*</a:t>
            </a:r>
            <a:endParaRPr lang="en-US" sz="1200"/>
          </a:p>
        </p:txBody>
      </p:sp>
      <p:sp>
        <p:nvSpPr>
          <p:cNvPr id="5" name="Date Placeholder 4"/>
          <p:cNvSpPr>
            <a:spLocks noGrp="1"/>
          </p:cNvSpPr>
          <p:nvPr>
            <p:ph type="dt" idx="11"/>
          </p:nvPr>
        </p:nvSpPr>
        <p:spPr/>
        <p:txBody>
          <a:bodyPr/>
          <a:lstStyle/>
          <a:p>
            <a:r>
              <a:rPr lang="en-US" smtClean="0"/>
              <a:t>07/16/96</a:t>
            </a:r>
            <a:endParaRPr lang="en-US" sz="1200"/>
          </a:p>
        </p:txBody>
      </p:sp>
      <p:sp>
        <p:nvSpPr>
          <p:cNvPr id="6" name="Footer Placeholder 5"/>
          <p:cNvSpPr>
            <a:spLocks noGrp="1"/>
          </p:cNvSpPr>
          <p:nvPr>
            <p:ph type="ftr" sz="quarter" idx="12"/>
          </p:nvPr>
        </p:nvSpPr>
        <p:spPr/>
        <p:txBody>
          <a:bodyPr/>
          <a:lstStyle/>
          <a:p>
            <a:r>
              <a:rPr lang="en-US" smtClean="0"/>
              <a:t>*</a:t>
            </a:r>
            <a:endParaRPr lang="en-US" sz="1200"/>
          </a:p>
        </p:txBody>
      </p:sp>
      <p:sp>
        <p:nvSpPr>
          <p:cNvPr id="7" name="Slide Number Placeholder 6"/>
          <p:cNvSpPr>
            <a:spLocks noGrp="1"/>
          </p:cNvSpPr>
          <p:nvPr>
            <p:ph type="sldNum" sz="quarter" idx="13"/>
          </p:nvPr>
        </p:nvSpPr>
        <p:spPr/>
        <p:txBody>
          <a:bodyPr/>
          <a:lstStyle/>
          <a:p>
            <a:r>
              <a:rPr lang="en-US" smtClean="0"/>
              <a:t>##</a:t>
            </a:r>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a:t>
            </a:r>
            <a:r>
              <a:rPr lang="en-US" baseline="0" dirty="0" smtClean="0"/>
              <a:t> are 30 graduate level credits required for the license only option.  To make accessibility to the program as convenient as possible, all courses are offered three times during the year—once each semester.  During the fall and spring semesters, the courses are offered in a “blended” format combining live internet sessions and independent work.   For the live class sessions, students connect from home or school on any computer with internet access with the rest of the course work being done independently as in a typical online class.  </a:t>
            </a:r>
          </a:p>
          <a:p>
            <a:endParaRPr lang="en-US" baseline="0" dirty="0" smtClean="0"/>
          </a:p>
          <a:p>
            <a:r>
              <a:rPr lang="en-US" baseline="0" dirty="0" smtClean="0"/>
              <a:t>During the summer semester, </a:t>
            </a:r>
            <a:r>
              <a:rPr lang="en-US" baseline="0" dirty="0" smtClean="0"/>
              <a:t>there is a mix of delivery options.  Some courses </a:t>
            </a:r>
            <a:r>
              <a:rPr lang="en-US" baseline="0" dirty="0" smtClean="0"/>
              <a:t>are condensed into 7 weeks; six of those weeks will be similar to the fall and spring semesters with blended on-line assignments.  One of the weeks requires the student to attend class sessions of four hours per day, face-to-face in a classroom at the USU Brigham City campus.  </a:t>
            </a:r>
            <a:r>
              <a:rPr lang="en-US" baseline="0" dirty="0" smtClean="0"/>
              <a:t>Other courses are held online and last the full 14 weeks.  The summer schedule is designed so that students will be able to make their USU schedule fit their personal schedule.</a:t>
            </a:r>
            <a:endParaRPr lang="en-US" baseline="0" dirty="0" smtClean="0"/>
          </a:p>
          <a:p>
            <a:endParaRPr lang="en-US" baseline="0" dirty="0" smtClean="0"/>
          </a:p>
          <a:p>
            <a:r>
              <a:rPr lang="en-US" baseline="0" dirty="0" smtClean="0"/>
              <a:t>For students seeking the master’s degree, there are four additional courses to the ASC license only program.  </a:t>
            </a:r>
            <a:r>
              <a:rPr lang="en-US" baseline="0" dirty="0" smtClean="0"/>
              <a:t>These courses are offered each semester and are either online or through the University's </a:t>
            </a:r>
            <a:r>
              <a:rPr lang="en-US" baseline="0" dirty="0" smtClean="0"/>
              <a:t>interactive video conferencing (IVC) system.  </a:t>
            </a:r>
            <a:r>
              <a:rPr lang="en-US" baseline="0" dirty="0" smtClean="0"/>
              <a:t>These IVC </a:t>
            </a:r>
            <a:r>
              <a:rPr lang="en-US" baseline="0" dirty="0" smtClean="0"/>
              <a:t>courses require the student to attend at a designated USU distance education site.  The IVC distance education sites are located conveniently at regional centers and high schools throughout the state.</a:t>
            </a:r>
            <a:endParaRPr lang="en-US" dirty="0"/>
          </a:p>
        </p:txBody>
      </p:sp>
      <p:sp>
        <p:nvSpPr>
          <p:cNvPr id="4" name="Header Placeholder 3"/>
          <p:cNvSpPr>
            <a:spLocks noGrp="1"/>
          </p:cNvSpPr>
          <p:nvPr>
            <p:ph type="hdr" sz="quarter" idx="10"/>
          </p:nvPr>
        </p:nvSpPr>
        <p:spPr/>
        <p:txBody>
          <a:bodyPr/>
          <a:lstStyle/>
          <a:p>
            <a:r>
              <a:rPr lang="en-US" smtClean="0"/>
              <a:t>*</a:t>
            </a:r>
            <a:endParaRPr lang="en-US" sz="1200"/>
          </a:p>
        </p:txBody>
      </p:sp>
      <p:sp>
        <p:nvSpPr>
          <p:cNvPr id="5" name="Date Placeholder 4"/>
          <p:cNvSpPr>
            <a:spLocks noGrp="1"/>
          </p:cNvSpPr>
          <p:nvPr>
            <p:ph type="dt" idx="11"/>
          </p:nvPr>
        </p:nvSpPr>
        <p:spPr/>
        <p:txBody>
          <a:bodyPr/>
          <a:lstStyle/>
          <a:p>
            <a:r>
              <a:rPr lang="en-US" smtClean="0"/>
              <a:t>07/16/96</a:t>
            </a:r>
            <a:endParaRPr lang="en-US" sz="1200"/>
          </a:p>
        </p:txBody>
      </p:sp>
      <p:sp>
        <p:nvSpPr>
          <p:cNvPr id="6" name="Footer Placeholder 5"/>
          <p:cNvSpPr>
            <a:spLocks noGrp="1"/>
          </p:cNvSpPr>
          <p:nvPr>
            <p:ph type="ftr" sz="quarter" idx="12"/>
          </p:nvPr>
        </p:nvSpPr>
        <p:spPr/>
        <p:txBody>
          <a:bodyPr/>
          <a:lstStyle/>
          <a:p>
            <a:r>
              <a:rPr lang="en-US" smtClean="0"/>
              <a:t>*</a:t>
            </a:r>
            <a:endParaRPr lang="en-US" sz="1200"/>
          </a:p>
        </p:txBody>
      </p:sp>
      <p:sp>
        <p:nvSpPr>
          <p:cNvPr id="7" name="Slide Number Placeholder 6"/>
          <p:cNvSpPr>
            <a:spLocks noGrp="1"/>
          </p:cNvSpPr>
          <p:nvPr>
            <p:ph type="sldNum" sz="quarter" idx="13"/>
          </p:nvPr>
        </p:nvSpPr>
        <p:spPr/>
        <p:txBody>
          <a:bodyPr/>
          <a:lstStyle/>
          <a:p>
            <a:r>
              <a:rPr lang="en-US" smtClean="0"/>
              <a:t>##</a:t>
            </a:r>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approximate</a:t>
            </a:r>
            <a:r>
              <a:rPr lang="en-US" baseline="0" dirty="0" smtClean="0"/>
              <a:t> costs of the program are shown for the license only program.  The master’s degree program requires an additional 4 courses and would add approximately $4,800 more.  Please note the tuition and fee costs are regularly changed after each session of the Utah State Legislature and are approved by the Utah State Board of Regents.  The costs are approximate.  Books, materials, and travel expenses that may be necessary are not estimated.  Typically, students completing the master’s degree program would take at least one additional semester of courses.</a:t>
            </a:r>
            <a:endParaRPr lang="en-US" dirty="0"/>
          </a:p>
        </p:txBody>
      </p:sp>
      <p:sp>
        <p:nvSpPr>
          <p:cNvPr id="4" name="Header Placeholder 3"/>
          <p:cNvSpPr>
            <a:spLocks noGrp="1"/>
          </p:cNvSpPr>
          <p:nvPr>
            <p:ph type="hdr" sz="quarter" idx="10"/>
          </p:nvPr>
        </p:nvSpPr>
        <p:spPr/>
        <p:txBody>
          <a:bodyPr/>
          <a:lstStyle/>
          <a:p>
            <a:r>
              <a:rPr lang="en-US" smtClean="0"/>
              <a:t>*</a:t>
            </a:r>
            <a:endParaRPr lang="en-US" sz="1200"/>
          </a:p>
        </p:txBody>
      </p:sp>
      <p:sp>
        <p:nvSpPr>
          <p:cNvPr id="5" name="Date Placeholder 4"/>
          <p:cNvSpPr>
            <a:spLocks noGrp="1"/>
          </p:cNvSpPr>
          <p:nvPr>
            <p:ph type="dt" idx="11"/>
          </p:nvPr>
        </p:nvSpPr>
        <p:spPr/>
        <p:txBody>
          <a:bodyPr/>
          <a:lstStyle/>
          <a:p>
            <a:r>
              <a:rPr lang="en-US" smtClean="0"/>
              <a:t>07/16/96</a:t>
            </a:r>
            <a:endParaRPr lang="en-US" sz="1200"/>
          </a:p>
        </p:txBody>
      </p:sp>
      <p:sp>
        <p:nvSpPr>
          <p:cNvPr id="6" name="Footer Placeholder 5"/>
          <p:cNvSpPr>
            <a:spLocks noGrp="1"/>
          </p:cNvSpPr>
          <p:nvPr>
            <p:ph type="ftr" sz="quarter" idx="12"/>
          </p:nvPr>
        </p:nvSpPr>
        <p:spPr/>
        <p:txBody>
          <a:bodyPr/>
          <a:lstStyle/>
          <a:p>
            <a:r>
              <a:rPr lang="en-US" smtClean="0"/>
              <a:t>*</a:t>
            </a:r>
            <a:endParaRPr lang="en-US" sz="1200"/>
          </a:p>
        </p:txBody>
      </p:sp>
      <p:sp>
        <p:nvSpPr>
          <p:cNvPr id="7" name="Slide Number Placeholder 6"/>
          <p:cNvSpPr>
            <a:spLocks noGrp="1"/>
          </p:cNvSpPr>
          <p:nvPr>
            <p:ph type="sldNum" sz="quarter" idx="13"/>
          </p:nvPr>
        </p:nvSpPr>
        <p:spPr/>
        <p:txBody>
          <a:bodyPr/>
          <a:lstStyle/>
          <a:p>
            <a:r>
              <a:rPr lang="en-US" smtClean="0"/>
              <a:t>##</a:t>
            </a:r>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Eligibility for the program</a:t>
            </a:r>
            <a:r>
              <a:rPr lang="en-US" baseline="0" dirty="0" smtClean="0"/>
              <a:t> reflects requirements of the university and the Utah Board of Education, since the state is the one that actually grants the license.  </a:t>
            </a:r>
            <a:r>
              <a:rPr lang="en-US" baseline="0" dirty="0" smtClean="0"/>
              <a:t>Students enrolling in the MEd program need to meet all requirements for USU’s graduate school.  This includes a Graduate Records Exam or a Miller Analogies Test score above the 40</a:t>
            </a:r>
            <a:r>
              <a:rPr lang="en-US" baseline="30000" dirty="0" smtClean="0"/>
              <a:t>th</a:t>
            </a:r>
            <a:r>
              <a:rPr lang="en-US" baseline="0" dirty="0" smtClean="0"/>
              <a:t> percentile along with having a GPA greater than 3.0.</a:t>
            </a:r>
          </a:p>
          <a:p>
            <a:endParaRPr lang="en-US" baseline="0" dirty="0" smtClean="0"/>
          </a:p>
          <a:p>
            <a:r>
              <a:rPr lang="en-US" baseline="0" dirty="0" smtClean="0"/>
              <a:t>The other requirements listed are documents required for recommendation for licensure by the Utah State Board of Education.  There is also a small application fee, writing sample, and interview as part of the admission process.</a:t>
            </a:r>
            <a:endParaRPr lang="en-US" dirty="0"/>
          </a:p>
        </p:txBody>
      </p:sp>
      <p:sp>
        <p:nvSpPr>
          <p:cNvPr id="4" name="Header Placeholder 3"/>
          <p:cNvSpPr>
            <a:spLocks noGrp="1"/>
          </p:cNvSpPr>
          <p:nvPr>
            <p:ph type="hdr" sz="quarter" idx="10"/>
          </p:nvPr>
        </p:nvSpPr>
        <p:spPr/>
        <p:txBody>
          <a:bodyPr/>
          <a:lstStyle/>
          <a:p>
            <a:r>
              <a:rPr lang="en-US" smtClean="0"/>
              <a:t>*</a:t>
            </a:r>
            <a:endParaRPr lang="en-US" sz="1200"/>
          </a:p>
        </p:txBody>
      </p:sp>
      <p:sp>
        <p:nvSpPr>
          <p:cNvPr id="5" name="Date Placeholder 4"/>
          <p:cNvSpPr>
            <a:spLocks noGrp="1"/>
          </p:cNvSpPr>
          <p:nvPr>
            <p:ph type="dt" idx="11"/>
          </p:nvPr>
        </p:nvSpPr>
        <p:spPr/>
        <p:txBody>
          <a:bodyPr/>
          <a:lstStyle/>
          <a:p>
            <a:r>
              <a:rPr lang="en-US" smtClean="0"/>
              <a:t>07/16/96</a:t>
            </a:r>
            <a:endParaRPr lang="en-US" sz="1200"/>
          </a:p>
        </p:txBody>
      </p:sp>
      <p:sp>
        <p:nvSpPr>
          <p:cNvPr id="6" name="Footer Placeholder 5"/>
          <p:cNvSpPr>
            <a:spLocks noGrp="1"/>
          </p:cNvSpPr>
          <p:nvPr>
            <p:ph type="ftr" sz="quarter" idx="12"/>
          </p:nvPr>
        </p:nvSpPr>
        <p:spPr/>
        <p:txBody>
          <a:bodyPr/>
          <a:lstStyle/>
          <a:p>
            <a:r>
              <a:rPr lang="en-US" smtClean="0"/>
              <a:t>*</a:t>
            </a:r>
            <a:endParaRPr lang="en-US" sz="1200"/>
          </a:p>
        </p:txBody>
      </p:sp>
      <p:sp>
        <p:nvSpPr>
          <p:cNvPr id="7" name="Slide Number Placeholder 6"/>
          <p:cNvSpPr>
            <a:spLocks noGrp="1"/>
          </p:cNvSpPr>
          <p:nvPr>
            <p:ph type="sldNum" sz="quarter" idx="13"/>
          </p:nvPr>
        </p:nvSpPr>
        <p:spPr/>
        <p:txBody>
          <a:bodyPr/>
          <a:lstStyle/>
          <a:p>
            <a:r>
              <a:rPr lang="en-US" smtClean="0"/>
              <a:t>##</a:t>
            </a:r>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Applications for the program are considered as they are submitted.  We </a:t>
            </a:r>
            <a:r>
              <a:rPr lang="en-US" b="1" dirty="0" smtClean="0"/>
              <a:t>do</a:t>
            </a:r>
            <a:r>
              <a:rPr lang="en-US" dirty="0" smtClean="0"/>
              <a:t> limit</a:t>
            </a:r>
            <a:r>
              <a:rPr lang="en-US" baseline="0" dirty="0" smtClean="0"/>
              <a:t> the admitted enrollment for each semester to ensure courses will be available to students.  If the number of applicants exceeds the available admission slots, individuals may be considered for admittance in a future semester without additional costs for application.  A new cohort begins each semester.</a:t>
            </a:r>
            <a:endParaRPr lang="en-US" dirty="0"/>
          </a:p>
        </p:txBody>
      </p:sp>
      <p:sp>
        <p:nvSpPr>
          <p:cNvPr id="4" name="Header Placeholder 3"/>
          <p:cNvSpPr>
            <a:spLocks noGrp="1"/>
          </p:cNvSpPr>
          <p:nvPr>
            <p:ph type="hdr" sz="quarter" idx="10"/>
          </p:nvPr>
        </p:nvSpPr>
        <p:spPr/>
        <p:txBody>
          <a:bodyPr/>
          <a:lstStyle/>
          <a:p>
            <a:r>
              <a:rPr lang="en-US" smtClean="0"/>
              <a:t>*</a:t>
            </a:r>
            <a:endParaRPr lang="en-US" sz="1200"/>
          </a:p>
        </p:txBody>
      </p:sp>
      <p:sp>
        <p:nvSpPr>
          <p:cNvPr id="5" name="Date Placeholder 4"/>
          <p:cNvSpPr>
            <a:spLocks noGrp="1"/>
          </p:cNvSpPr>
          <p:nvPr>
            <p:ph type="dt" idx="11"/>
          </p:nvPr>
        </p:nvSpPr>
        <p:spPr/>
        <p:txBody>
          <a:bodyPr/>
          <a:lstStyle/>
          <a:p>
            <a:r>
              <a:rPr lang="en-US" smtClean="0"/>
              <a:t>07/16/96</a:t>
            </a:r>
            <a:endParaRPr lang="en-US" sz="1200"/>
          </a:p>
        </p:txBody>
      </p:sp>
      <p:sp>
        <p:nvSpPr>
          <p:cNvPr id="6" name="Footer Placeholder 5"/>
          <p:cNvSpPr>
            <a:spLocks noGrp="1"/>
          </p:cNvSpPr>
          <p:nvPr>
            <p:ph type="ftr" sz="quarter" idx="12"/>
          </p:nvPr>
        </p:nvSpPr>
        <p:spPr/>
        <p:txBody>
          <a:bodyPr/>
          <a:lstStyle/>
          <a:p>
            <a:r>
              <a:rPr lang="en-US" smtClean="0"/>
              <a:t>*</a:t>
            </a:r>
            <a:endParaRPr lang="en-US" sz="1200"/>
          </a:p>
        </p:txBody>
      </p:sp>
      <p:sp>
        <p:nvSpPr>
          <p:cNvPr id="7" name="Slide Number Placeholder 6"/>
          <p:cNvSpPr>
            <a:spLocks noGrp="1"/>
          </p:cNvSpPr>
          <p:nvPr>
            <p:ph type="sldNum" sz="quarter" idx="13"/>
          </p:nvPr>
        </p:nvSpPr>
        <p:spPr/>
        <p:txBody>
          <a:bodyPr/>
          <a:lstStyle/>
          <a:p>
            <a:r>
              <a:rPr lang="en-US" smtClean="0"/>
              <a:t>##</a:t>
            </a:r>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applications are received,</a:t>
            </a:r>
            <a:r>
              <a:rPr lang="en-US" baseline="0" dirty="0" smtClean="0"/>
              <a:t> the content information is reviewed.  Letters of recommendation are reviewed and rated.  The writing sample submitted as part of the application is reviewed and rated.  A telephone interview is scheduled, held, and rated.  All of the ratings are then considered and individuals are informed of their admittance status.  Individuals that are admitted are invited to an online session with the program advisors, and then they are cleared to register for classes.</a:t>
            </a:r>
            <a:endParaRPr lang="en-US" dirty="0"/>
          </a:p>
        </p:txBody>
      </p:sp>
      <p:sp>
        <p:nvSpPr>
          <p:cNvPr id="4" name="Header Placeholder 3"/>
          <p:cNvSpPr>
            <a:spLocks noGrp="1"/>
          </p:cNvSpPr>
          <p:nvPr>
            <p:ph type="hdr" sz="quarter" idx="10"/>
          </p:nvPr>
        </p:nvSpPr>
        <p:spPr/>
        <p:txBody>
          <a:bodyPr/>
          <a:lstStyle/>
          <a:p>
            <a:r>
              <a:rPr lang="en-US" smtClean="0"/>
              <a:t>*</a:t>
            </a:r>
            <a:endParaRPr lang="en-US" sz="1200"/>
          </a:p>
        </p:txBody>
      </p:sp>
      <p:sp>
        <p:nvSpPr>
          <p:cNvPr id="5" name="Date Placeholder 4"/>
          <p:cNvSpPr>
            <a:spLocks noGrp="1"/>
          </p:cNvSpPr>
          <p:nvPr>
            <p:ph type="dt" idx="11"/>
          </p:nvPr>
        </p:nvSpPr>
        <p:spPr/>
        <p:txBody>
          <a:bodyPr/>
          <a:lstStyle/>
          <a:p>
            <a:r>
              <a:rPr lang="en-US" smtClean="0"/>
              <a:t>07/16/96</a:t>
            </a:r>
            <a:endParaRPr lang="en-US" sz="1200"/>
          </a:p>
        </p:txBody>
      </p:sp>
      <p:sp>
        <p:nvSpPr>
          <p:cNvPr id="6" name="Footer Placeholder 5"/>
          <p:cNvSpPr>
            <a:spLocks noGrp="1"/>
          </p:cNvSpPr>
          <p:nvPr>
            <p:ph type="ftr" sz="quarter" idx="12"/>
          </p:nvPr>
        </p:nvSpPr>
        <p:spPr/>
        <p:txBody>
          <a:bodyPr/>
          <a:lstStyle/>
          <a:p>
            <a:r>
              <a:rPr lang="en-US" smtClean="0"/>
              <a:t>*</a:t>
            </a:r>
            <a:endParaRPr lang="en-US" sz="1200"/>
          </a:p>
        </p:txBody>
      </p:sp>
      <p:sp>
        <p:nvSpPr>
          <p:cNvPr id="7" name="Slide Number Placeholder 6"/>
          <p:cNvSpPr>
            <a:spLocks noGrp="1"/>
          </p:cNvSpPr>
          <p:nvPr>
            <p:ph type="sldNum" sz="quarter" idx="13"/>
          </p:nvPr>
        </p:nvSpPr>
        <p:spPr/>
        <p:txBody>
          <a:bodyPr/>
          <a:lstStyle/>
          <a:p>
            <a:r>
              <a:rPr lang="en-US" smtClean="0"/>
              <a:t>##</a:t>
            </a:r>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Advising</a:t>
            </a:r>
            <a:r>
              <a:rPr lang="en-US" baseline="0" dirty="0" smtClean="0"/>
              <a:t> is provided by Dr. Greg Lewis and Dr. Courtney Stewart as indicated.</a:t>
            </a:r>
            <a:endParaRPr lang="en-US" dirty="0"/>
          </a:p>
        </p:txBody>
      </p:sp>
      <p:sp>
        <p:nvSpPr>
          <p:cNvPr id="4" name="Header Placeholder 3"/>
          <p:cNvSpPr>
            <a:spLocks noGrp="1"/>
          </p:cNvSpPr>
          <p:nvPr>
            <p:ph type="hdr" sz="quarter" idx="10"/>
          </p:nvPr>
        </p:nvSpPr>
        <p:spPr/>
        <p:txBody>
          <a:bodyPr/>
          <a:lstStyle/>
          <a:p>
            <a:r>
              <a:rPr lang="en-US" smtClean="0"/>
              <a:t>*</a:t>
            </a:r>
            <a:endParaRPr lang="en-US" sz="1200"/>
          </a:p>
        </p:txBody>
      </p:sp>
      <p:sp>
        <p:nvSpPr>
          <p:cNvPr id="5" name="Date Placeholder 4"/>
          <p:cNvSpPr>
            <a:spLocks noGrp="1"/>
          </p:cNvSpPr>
          <p:nvPr>
            <p:ph type="dt" idx="11"/>
          </p:nvPr>
        </p:nvSpPr>
        <p:spPr/>
        <p:txBody>
          <a:bodyPr/>
          <a:lstStyle/>
          <a:p>
            <a:r>
              <a:rPr lang="en-US" smtClean="0"/>
              <a:t>07/16/96</a:t>
            </a:r>
            <a:endParaRPr lang="en-US" sz="1200"/>
          </a:p>
        </p:txBody>
      </p:sp>
      <p:sp>
        <p:nvSpPr>
          <p:cNvPr id="6" name="Footer Placeholder 5"/>
          <p:cNvSpPr>
            <a:spLocks noGrp="1"/>
          </p:cNvSpPr>
          <p:nvPr>
            <p:ph type="ftr" sz="quarter" idx="12"/>
          </p:nvPr>
        </p:nvSpPr>
        <p:spPr/>
        <p:txBody>
          <a:bodyPr/>
          <a:lstStyle/>
          <a:p>
            <a:r>
              <a:rPr lang="en-US" smtClean="0"/>
              <a:t>*</a:t>
            </a:r>
            <a:endParaRPr lang="en-US" sz="1200"/>
          </a:p>
        </p:txBody>
      </p:sp>
      <p:sp>
        <p:nvSpPr>
          <p:cNvPr id="7" name="Slide Number Placeholder 6"/>
          <p:cNvSpPr>
            <a:spLocks noGrp="1"/>
          </p:cNvSpPr>
          <p:nvPr>
            <p:ph type="sldNum" sz="quarter" idx="13"/>
          </p:nvPr>
        </p:nvSpPr>
        <p:spPr/>
        <p:txBody>
          <a:bodyPr/>
          <a:lstStyle/>
          <a:p>
            <a:r>
              <a:rPr lang="en-US" smtClean="0"/>
              <a:t>##</a:t>
            </a:r>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5708" y="4343400"/>
            <a:ext cx="8593492" cy="933450"/>
          </a:xfrm>
        </p:spPr>
        <p:txBody>
          <a:bodyPr>
            <a:normAutofit/>
          </a:bodyPr>
          <a:lstStyle>
            <a:lvl1pPr>
              <a:defRPr sz="3600">
                <a:solidFill>
                  <a:srgbClr val="022B68"/>
                </a:solidFill>
              </a:defRPr>
            </a:lvl1pPr>
          </a:lstStyle>
          <a:p>
            <a:r>
              <a:rPr lang="en-US" smtClean="0"/>
              <a:t>Click to edit Master title style</a:t>
            </a:r>
            <a:endParaRPr dirty="0"/>
          </a:p>
        </p:txBody>
      </p:sp>
      <p:sp>
        <p:nvSpPr>
          <p:cNvPr id="3" name="Subtitle 2"/>
          <p:cNvSpPr>
            <a:spLocks noGrp="1"/>
          </p:cNvSpPr>
          <p:nvPr>
            <p:ph type="subTitle" idx="1"/>
          </p:nvPr>
        </p:nvSpPr>
        <p:spPr>
          <a:xfrm>
            <a:off x="245708" y="5029200"/>
            <a:ext cx="8593492" cy="748553"/>
          </a:xfrm>
        </p:spPr>
        <p:txBody>
          <a:bodyPr>
            <a:normAutofit/>
          </a:bodyPr>
          <a:lstStyle>
            <a:lvl1pPr marL="0" indent="0" algn="l">
              <a:spcBef>
                <a:spcPts val="300"/>
              </a:spcBef>
              <a:buNone/>
              <a:defRPr sz="2000">
                <a:solidFill>
                  <a:srgbClr val="54432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9843B013-DC64-47DD-9B40-60FE21E1C0CF}" type="datetime1">
              <a:rPr lang="en-US" smtClean="0"/>
              <a:pPr/>
              <a:t>10/22/2018</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pPr>
              <a:defRPr/>
            </a:pPr>
            <a:endParaRPr lang="en-US"/>
          </a:p>
        </p:txBody>
      </p:sp>
      <p:sp>
        <p:nvSpPr>
          <p:cNvPr id="8" name="Rectangle 7"/>
          <p:cNvSpPr/>
          <p:nvPr/>
        </p:nvSpPr>
        <p:spPr>
          <a:xfrm>
            <a:off x="6802438" y="228600"/>
            <a:ext cx="2057400" cy="1892725"/>
          </a:xfrm>
          <a:prstGeom prst="rect">
            <a:avLst/>
          </a:prstGeom>
          <a:solidFill>
            <a:srgbClr val="99864B">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43438" y="2235200"/>
            <a:ext cx="2057400" cy="1879601"/>
          </a:xfrm>
          <a:prstGeom prst="rect">
            <a:avLst/>
          </a:prstGeom>
          <a:solidFill>
            <a:srgbClr val="9986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1" name="Rectangle 10"/>
          <p:cNvSpPr/>
          <p:nvPr/>
        </p:nvSpPr>
        <p:spPr>
          <a:xfrm>
            <a:off x="4643438" y="228600"/>
            <a:ext cx="2057400" cy="1892725"/>
          </a:xfrm>
          <a:prstGeom prst="rect">
            <a:avLst/>
          </a:prstGeom>
          <a:solidFill>
            <a:srgbClr val="022B68">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235200"/>
            <a:ext cx="2057400" cy="1879601"/>
          </a:xfrm>
          <a:prstGeom prst="rect">
            <a:avLst/>
          </a:prstGeom>
          <a:solidFill>
            <a:srgbClr val="022B68">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pic>
        <p:nvPicPr>
          <p:cNvPr id="13" name="Picture 12" descr="OldMainSummerVert.jpg"/>
          <p:cNvPicPr>
            <a:picLocks noChangeAspect="1"/>
          </p:cNvPicPr>
          <p:nvPr/>
        </p:nvPicPr>
        <p:blipFill>
          <a:blip r:embed="rId2"/>
          <a:srcRect t="9375" b="23437"/>
          <a:stretch>
            <a:fillRect/>
          </a:stretch>
        </p:blipFill>
        <p:spPr>
          <a:xfrm>
            <a:off x="245708" y="228599"/>
            <a:ext cx="4288192" cy="3886201"/>
          </a:xfrm>
          <a:prstGeom prst="rect">
            <a:avLst/>
          </a:prstGeom>
          <a:blipFill rotWithShape="1">
            <a:blip r:embed="rId3"/>
            <a:stretch>
              <a:fillRect/>
            </a:stretch>
          </a:blipFill>
        </p:spPr>
      </p:pic>
      <p:pic>
        <p:nvPicPr>
          <p:cNvPr id="19" name="Picture 18" descr="oldmain.jpg"/>
          <p:cNvPicPr>
            <a:picLocks noChangeAspect="1"/>
          </p:cNvPicPr>
          <p:nvPr/>
        </p:nvPicPr>
        <p:blipFill>
          <a:blip r:embed="rId3"/>
          <a:srcRect t="8431"/>
          <a:stretch>
            <a:fillRect/>
          </a:stretch>
        </p:blipFill>
        <p:spPr>
          <a:xfrm>
            <a:off x="245708" y="228600"/>
            <a:ext cx="4288192" cy="3886201"/>
          </a:xfrm>
          <a:prstGeom prst="rect">
            <a:avLst/>
          </a:prstGeom>
        </p:spPr>
      </p:pic>
      <p:pic>
        <p:nvPicPr>
          <p:cNvPr id="14" name="Picture 13" descr="stackedlogo.eps"/>
          <p:cNvPicPr>
            <a:picLocks noChangeAspect="1"/>
          </p:cNvPicPr>
          <p:nvPr/>
        </p:nvPicPr>
        <p:blipFill>
          <a:blip r:embed="rId4"/>
          <a:stretch>
            <a:fillRect/>
          </a:stretch>
        </p:blipFill>
        <p:spPr>
          <a:xfrm>
            <a:off x="6109447" y="5549900"/>
            <a:ext cx="2667000" cy="10033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rgbClr val="022B68">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6FEB477E-8232-4A0D-872F-590CBB5C9C26}" type="datetime1">
              <a:rPr lang="en-US" smtClean="0"/>
              <a:pPr/>
              <a:t>10/22/2018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2FABFC25-E936-4D44-AA17-F92DD7B2F25F}" type="slidenum">
              <a:rPr lang="en-US" smtClean="0"/>
              <a:pPr/>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solidFill>
                  <a:srgbClr val="022B68"/>
                </a:solidFill>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solidFill>
                  <a:srgbClr val="022B68"/>
                </a:solidFill>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solidFill>
                  <a:srgbClr val="022B68"/>
                </a:solidFill>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rgbClr val="022B6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6E616E6B-CC25-4778-82AE-E0C3B65FAF85}" type="datetime1">
              <a:rPr lang="en-US" smtClean="0"/>
              <a:pPr/>
              <a:t>10/22/2018</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6DC19618-21AA-426B-9F0B-A11E6770BB4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rgbClr val="022B6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2BA8BDEF-1BEE-44D8-9868-64430D5F3945}" type="datetime1">
              <a:rPr lang="en-US" smtClean="0"/>
              <a:pPr/>
              <a:t>10/22/2018</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8E45510C-CA91-472B-8B84-CA329C9D065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rgbClr val="022B68">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381093" y="3733800"/>
            <a:ext cx="3255264"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9B41FAB8-145F-42BD-B208-6B25EF93B298}" type="datetime1">
              <a:rPr lang="en-US" smtClean="0"/>
              <a:pPr/>
              <a:t>10/22/2018</a:t>
            </a:fld>
            <a:endParaRPr lang="en-US"/>
          </a:p>
        </p:txBody>
      </p:sp>
      <p:sp>
        <p:nvSpPr>
          <p:cNvPr id="6" name="Footer Placeholder 5"/>
          <p:cNvSpPr>
            <a:spLocks noGrp="1"/>
          </p:cNvSpPr>
          <p:nvPr>
            <p:ph type="ftr" sz="quarter" idx="11"/>
          </p:nvPr>
        </p:nvSpPr>
        <p:spPr>
          <a:xfrm>
            <a:off x="3859305" y="6423585"/>
            <a:ext cx="3316941" cy="365125"/>
          </a:xfrm>
        </p:spPr>
        <p:txBody>
          <a:bodyPr/>
          <a:lstStyle/>
          <a:p>
            <a:pPr>
              <a:defRPr/>
            </a:pP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rgbClr val="022B68">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64138E6D-9C86-4703-BF17-CE7807C32CF3}" type="datetime1">
              <a:rPr lang="en-US" smtClean="0"/>
              <a:pPr/>
              <a:t>10/22/2018</a:t>
            </a:fld>
            <a:endParaRPr lang="en-US"/>
          </a:p>
        </p:txBody>
      </p:sp>
      <p:sp>
        <p:nvSpPr>
          <p:cNvPr id="6" name="Footer Placeholder 5"/>
          <p:cNvSpPr>
            <a:spLocks noGrp="1"/>
          </p:cNvSpPr>
          <p:nvPr>
            <p:ph type="ftr" sz="quarter" idx="11"/>
          </p:nvPr>
        </p:nvSpPr>
        <p:spPr>
          <a:xfrm>
            <a:off x="4191000" y="6423585"/>
            <a:ext cx="3005138" cy="365125"/>
          </a:xfrm>
        </p:spPr>
        <p:txBody>
          <a:bodyPr/>
          <a:lstStyle/>
          <a:p>
            <a:pPr>
              <a:defRPr/>
            </a:pPr>
            <a:endParaRPr lang="en-US"/>
          </a:p>
        </p:txBody>
      </p:sp>
      <p:sp>
        <p:nvSpPr>
          <p:cNvPr id="7" name="Slide Number Placeholder 6"/>
          <p:cNvSpPr>
            <a:spLocks noGrp="1"/>
          </p:cNvSpPr>
          <p:nvPr>
            <p:ph type="sldNum" sz="quarter" idx="12"/>
          </p:nvPr>
        </p:nvSpPr>
        <p:spPr/>
        <p:txBody>
          <a:bodyPr/>
          <a:lstStyle/>
          <a:p>
            <a:fld id="{06043B9E-A917-4B26-9E13-E7AFED4B53FD}"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EB477E-8232-4A0D-872F-590CBB5C9C26}" type="datetime1">
              <a:rPr lang="en-US" smtClean="0"/>
              <a:pPr/>
              <a:t>10/22/2018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2FABFC25-E936-4D44-AA17-F92DD7B2F25F}" type="slidenum">
              <a:rPr lang="en-US" smtClean="0"/>
              <a:pPr/>
              <a:t>‹#›</a:t>
            </a:fld>
            <a:endParaRPr lang="en-US"/>
          </a:p>
        </p:txBody>
      </p:sp>
      <p:sp>
        <p:nvSpPr>
          <p:cNvPr id="8" name="Rectangle 7"/>
          <p:cNvSpPr/>
          <p:nvPr/>
        </p:nvSpPr>
        <p:spPr>
          <a:xfrm>
            <a:off x="6802438" y="228600"/>
            <a:ext cx="2057400" cy="2039112"/>
          </a:xfrm>
          <a:prstGeom prst="rect">
            <a:avLst/>
          </a:prstGeom>
          <a:solidFill>
            <a:srgbClr val="99864B">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rgbClr val="022B6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hf sldNum="0"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rgbClr val="022B68">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6FEB477E-8232-4A0D-872F-590CBB5C9C26}" type="datetime1">
              <a:rPr lang="en-US" smtClean="0"/>
              <a:pPr/>
              <a:t>10/22/2018</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pPr>
              <a:defRPr/>
            </a:pPr>
            <a:endParaRPr lang="en-US"/>
          </a:p>
        </p:txBody>
      </p:sp>
      <p:sp>
        <p:nvSpPr>
          <p:cNvPr id="7" name="Slide Number Placeholder 6"/>
          <p:cNvSpPr>
            <a:spLocks noGrp="1"/>
          </p:cNvSpPr>
          <p:nvPr>
            <p:ph type="sldNum" sz="quarter" idx="12"/>
          </p:nvPr>
        </p:nvSpPr>
        <p:spPr/>
        <p:txBody>
          <a:bodyPr/>
          <a:lstStyle/>
          <a:p>
            <a:fld id="{2FABFC25-E936-4D44-AA17-F92DD7B2F25F}" type="slidenum">
              <a:rPr lang="en-US" smtClean="0"/>
              <a:pPr/>
              <a:t>‹#›</a:t>
            </a:fld>
            <a:endParaRPr lang="en-US"/>
          </a:p>
        </p:txBody>
      </p:sp>
      <p:sp>
        <p:nvSpPr>
          <p:cNvPr id="10" name="Rectangle 9"/>
          <p:cNvSpPr/>
          <p:nvPr/>
        </p:nvSpPr>
        <p:spPr>
          <a:xfrm>
            <a:off x="6802438" y="228600"/>
            <a:ext cx="2057400" cy="2039112"/>
          </a:xfrm>
          <a:prstGeom prst="rect">
            <a:avLst/>
          </a:prstGeom>
          <a:solidFill>
            <a:srgbClr val="99864B">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smtClean="0"/>
              <a:t>Drag picture to placeholder or click icon to add</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smtClean="0"/>
              <a:t>Drag picture to placeholder or click icon to add</a:t>
            </a:r>
            <a:endParaRPr/>
          </a:p>
        </p:txBody>
      </p:sp>
    </p:spTree>
  </p:cSld>
  <p:clrMapOvr>
    <a:masterClrMapping/>
  </p:clrMapOvr>
  <p:hf sldNum="0"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rgbClr val="022B68">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6FEB477E-8232-4A0D-872F-590CBB5C9C26}" type="datetime1">
              <a:rPr lang="en-US" smtClean="0"/>
              <a:pPr/>
              <a:t>10/22/2018</a:t>
            </a:fld>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pPr>
              <a:defRPr/>
            </a:pPr>
            <a:endParaRPr lang="en-US"/>
          </a:p>
        </p:txBody>
      </p:sp>
      <p:sp>
        <p:nvSpPr>
          <p:cNvPr id="7" name="Slide Number Placeholder 6"/>
          <p:cNvSpPr>
            <a:spLocks noGrp="1"/>
          </p:cNvSpPr>
          <p:nvPr>
            <p:ph type="sldNum" sz="quarter" idx="12"/>
          </p:nvPr>
        </p:nvSpPr>
        <p:spPr/>
        <p:txBody>
          <a:bodyPr/>
          <a:lstStyle/>
          <a:p>
            <a:fld id="{2FABFC25-E936-4D44-AA17-F92DD7B2F25F}" type="slidenum">
              <a:rPr lang="en-US" smtClean="0"/>
              <a:pPr/>
              <a:t>‹#›</a:t>
            </a:fld>
            <a:endParaRPr lang="en-US"/>
          </a:p>
        </p:txBody>
      </p:sp>
      <p:sp>
        <p:nvSpPr>
          <p:cNvPr id="10" name="Rectangle 9"/>
          <p:cNvSpPr/>
          <p:nvPr/>
        </p:nvSpPr>
        <p:spPr>
          <a:xfrm>
            <a:off x="6802438" y="228600"/>
            <a:ext cx="2057400" cy="2039112"/>
          </a:xfrm>
          <a:prstGeom prst="rect">
            <a:avLst/>
          </a:prstGeom>
          <a:solidFill>
            <a:srgbClr val="99864B">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rgbClr val="022B68">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smtClean="0"/>
              <a:t>Drag picture to placeholder or click icon to add</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smtClean="0"/>
              <a:t>Drag picture to placeholder or click icon to add</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smtClean="0"/>
              <a:t>Drag picture to placeholder or click icon to add</a:t>
            </a:r>
            <a:endParaRPr/>
          </a:p>
        </p:txBody>
      </p:sp>
    </p:spTree>
  </p:cSld>
  <p:clrMapOvr>
    <a:masterClrMapping/>
  </p:clrMapOvr>
  <p:hf sldNum="0"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rgbClr val="022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6FEB477E-8232-4A0D-872F-590CBB5C9C26}" type="datetime1">
              <a:rPr lang="en-US" smtClean="0"/>
              <a:pPr/>
              <a:t>10/22/2018</a:t>
            </a:fld>
            <a:endParaRPr lang="en-US"/>
          </a:p>
        </p:txBody>
      </p:sp>
      <p:sp>
        <p:nvSpPr>
          <p:cNvPr id="6" name="Footer Placeholder 5"/>
          <p:cNvSpPr>
            <a:spLocks noGrp="1"/>
          </p:cNvSpPr>
          <p:nvPr>
            <p:ph type="ftr" sz="quarter" idx="11"/>
          </p:nvPr>
        </p:nvSpPr>
        <p:spPr>
          <a:xfrm>
            <a:off x="4191000" y="6423585"/>
            <a:ext cx="3005138" cy="365125"/>
          </a:xfrm>
        </p:spPr>
        <p:txBody>
          <a:bodyPr/>
          <a:lstStyle/>
          <a:p>
            <a:pPr>
              <a:defRPr/>
            </a:pPr>
            <a:endParaRPr lang="en-US"/>
          </a:p>
        </p:txBody>
      </p:sp>
      <p:sp>
        <p:nvSpPr>
          <p:cNvPr id="7" name="Slide Number Placeholder 6"/>
          <p:cNvSpPr>
            <a:spLocks noGrp="1"/>
          </p:cNvSpPr>
          <p:nvPr>
            <p:ph type="sldNum" sz="quarter" idx="12"/>
          </p:nvPr>
        </p:nvSpPr>
        <p:spPr/>
        <p:txBody>
          <a:bodyPr/>
          <a:lstStyle/>
          <a:p>
            <a:fld id="{2FABFC25-E936-4D44-AA17-F92DD7B2F25F}" type="slidenum">
              <a:rPr lang="en-US" smtClean="0"/>
              <a:pPr/>
              <a:t>‹#›</a:t>
            </a:fld>
            <a:endParaRPr lang="en-US"/>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smtClean="0"/>
              <a:t>Drag picture to placeholder or click icon to add</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smtClean="0"/>
              <a:t>Drag picture to placeholder or click icon to add</a:t>
            </a:r>
            <a:endParaRPr/>
          </a:p>
        </p:txBody>
      </p:sp>
    </p:spTree>
  </p:cSld>
  <p:clrMapOvr>
    <a:masterClrMapping/>
  </p:clrMapOvr>
  <p:hf sldNum="0"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rgbClr val="022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FAD17F43-66CC-4595-8AA2-34E1257CC723}" type="datetime1">
              <a:rPr lang="en-US" smtClean="0"/>
              <a:pPr/>
              <a:t>10/22/2018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C01EE47-F8E2-4D7E-9104-2BA1F0E2CED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rgbClr val="022B68">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lvl1pPr>
              <a:defRPr>
                <a:solidFill>
                  <a:srgbClr val="022B68"/>
                </a:solidFill>
              </a:defRPr>
            </a:lvl1pPr>
          </a:lstStyle>
          <a:p>
            <a:r>
              <a:rPr lang="en-US" smtClean="0"/>
              <a:t>Click to edit Master title style</a:t>
            </a:r>
            <a:endParaRPr dirty="0"/>
          </a:p>
        </p:txBody>
      </p:sp>
      <p:sp>
        <p:nvSpPr>
          <p:cNvPr id="3" name="Content Placeholder 2"/>
          <p:cNvSpPr>
            <a:spLocks noGrp="1"/>
          </p:cNvSpPr>
          <p:nvPr>
            <p:ph idx="1"/>
          </p:nvPr>
        </p:nvSpPr>
        <p:spPr/>
        <p:txBody>
          <a:bodyPr/>
          <a:lstStyle>
            <a:lvl1pPr>
              <a:defRPr>
                <a:solidFill>
                  <a:srgbClr val="54432F"/>
                </a:solidFill>
              </a:defRPr>
            </a:lvl1pPr>
            <a:lvl2pPr>
              <a:defRPr>
                <a:solidFill>
                  <a:srgbClr val="54432F"/>
                </a:solidFill>
              </a:defRPr>
            </a:lvl2pPr>
            <a:lvl3pPr>
              <a:defRPr>
                <a:solidFill>
                  <a:srgbClr val="54432F"/>
                </a:solidFill>
              </a:defRPr>
            </a:lvl3pPr>
            <a:lvl4pPr>
              <a:defRPr>
                <a:solidFill>
                  <a:srgbClr val="54432F"/>
                </a:solidFill>
              </a:defRPr>
            </a:lvl4pPr>
            <a:lvl5pPr>
              <a:defRPr>
                <a:solidFill>
                  <a:srgbClr val="54432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6783C0A-27FC-47D6-900C-000F94B25C9A}" type="datetime1">
              <a:rPr lang="en-US" smtClean="0"/>
              <a:pPr/>
              <a:t>10/22/2018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3B8AAB5-461B-4E60-BA09-115020D6E975}" type="slidenum">
              <a:rPr lang="en-US" smtClean="0"/>
              <a:pPr/>
              <a:t>‹#›</a:t>
            </a:fld>
            <a:endParaRPr lang="en-US"/>
          </a:p>
        </p:txBody>
      </p:sp>
      <p:sp>
        <p:nvSpPr>
          <p:cNvPr id="10" name="Rectangle 9"/>
          <p:cNvSpPr/>
          <p:nvPr/>
        </p:nvSpPr>
        <p:spPr>
          <a:xfrm>
            <a:off x="8068235" y="282574"/>
            <a:ext cx="91440" cy="1600200"/>
          </a:xfrm>
          <a:prstGeom prst="rect">
            <a:avLst/>
          </a:prstGeom>
          <a:solidFill>
            <a:srgbClr val="022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rgbClr val="022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B84426CF-0EEF-402B-A96D-BB9E7E1E9189}" type="datetime1">
              <a:rPr lang="en-US" smtClean="0"/>
              <a:pPr/>
              <a:t>10/22/2018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7519BB3-7C1F-41FD-AFE0-95920A53FC5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rgbClr val="022B68">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lvl1pPr>
              <a:defRPr>
                <a:solidFill>
                  <a:srgbClr val="022B68"/>
                </a:solidFill>
              </a:defRPr>
            </a:lvl1pPr>
          </a:lstStyle>
          <a:p>
            <a:r>
              <a:rPr lang="en-US" smtClean="0"/>
              <a:t>Click to edit Master title style</a:t>
            </a:r>
            <a:endParaRPr dirty="0"/>
          </a:p>
        </p:txBody>
      </p:sp>
      <p:sp>
        <p:nvSpPr>
          <p:cNvPr id="3" name="Content Placeholder 2"/>
          <p:cNvSpPr>
            <a:spLocks noGrp="1"/>
          </p:cNvSpPr>
          <p:nvPr>
            <p:ph idx="1"/>
          </p:nvPr>
        </p:nvSpPr>
        <p:spPr/>
        <p:txBody>
          <a:bodyPr/>
          <a:lstStyle>
            <a:lvl1pPr>
              <a:defRPr>
                <a:solidFill>
                  <a:srgbClr val="54432F"/>
                </a:solidFill>
              </a:defRPr>
            </a:lvl1pPr>
            <a:lvl2pPr>
              <a:defRPr>
                <a:solidFill>
                  <a:srgbClr val="54432F"/>
                </a:solidFill>
              </a:defRPr>
            </a:lvl2pPr>
            <a:lvl3pPr>
              <a:defRPr>
                <a:solidFill>
                  <a:srgbClr val="54432F"/>
                </a:solidFill>
              </a:defRPr>
            </a:lvl3pPr>
            <a:lvl4pPr>
              <a:defRPr>
                <a:solidFill>
                  <a:srgbClr val="54432F"/>
                </a:solidFill>
              </a:defRPr>
            </a:lvl4pPr>
            <a:lvl5pPr>
              <a:defRPr>
                <a:solidFill>
                  <a:srgbClr val="54432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FEB477E-8232-4A0D-872F-590CBB5C9C26}" type="datetime1">
              <a:rPr lang="en-US" smtClean="0"/>
              <a:pPr/>
              <a:t>10/22/2018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FABFC25-E936-4D44-AA17-F92DD7B2F25F}" type="slidenum">
              <a:rPr lang="en-US" smtClean="0"/>
              <a:pPr/>
              <a:t>‹#›</a:t>
            </a:fld>
            <a:endParaRPr lang="en-US"/>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rgbClr val="99864B"/>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Tree>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solidFill>
                  <a:srgbClr val="022B68"/>
                </a:solidFill>
              </a:defRPr>
            </a:lvl1pPr>
          </a:lstStyle>
          <a:p>
            <a:r>
              <a:rPr lang="en-US" smtClean="0"/>
              <a:t>Click to edit Master title style</a:t>
            </a:r>
            <a:endParaRPr dirty="0"/>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rgbClr val="99864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6FEB477E-8232-4A0D-872F-590CBB5C9C26}" type="datetime1">
              <a:rPr lang="en-US" smtClean="0"/>
              <a:pPr/>
              <a:t>10/22/2018</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pPr>
              <a:defRPr/>
            </a:pPr>
            <a:endParaRPr lang="en-US"/>
          </a:p>
        </p:txBody>
      </p:sp>
      <p:sp>
        <p:nvSpPr>
          <p:cNvPr id="7" name="Rectangle 6"/>
          <p:cNvSpPr/>
          <p:nvPr/>
        </p:nvSpPr>
        <p:spPr>
          <a:xfrm>
            <a:off x="282575" y="228600"/>
            <a:ext cx="4235450" cy="4187952"/>
          </a:xfrm>
          <a:prstGeom prst="rect">
            <a:avLst/>
          </a:prstGeom>
          <a:solidFill>
            <a:srgbClr val="022B68">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rgbClr val="99864B">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rgbClr val="99864B">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smtClean="0"/>
              <a:t>Drag picture to placeholder or click icon to add</a:t>
            </a:r>
            <a:endParaRPr dirty="0"/>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smtClean="0"/>
              <a:t>Drag picture to placeholder or click icon to add</a:t>
            </a:r>
            <a:endParaRPr/>
          </a:p>
        </p:txBody>
      </p:sp>
      <p:sp>
        <p:nvSpPr>
          <p:cNvPr id="16" name="Text Placeholder 3"/>
          <p:cNvSpPr>
            <a:spLocks noGrp="1"/>
          </p:cNvSpPr>
          <p:nvPr>
            <p:ph type="body" sz="half" idx="2"/>
          </p:nvPr>
        </p:nvSpPr>
        <p:spPr>
          <a:xfrm>
            <a:off x="857250" y="1066800"/>
            <a:ext cx="3086100" cy="2040905"/>
          </a:xfrm>
        </p:spPr>
        <p:txBody>
          <a:bodyPr lIns="45720" tIns="45720" rIns="45720" anchor="t">
            <a:noAutofit/>
          </a:bodyPr>
          <a:lstStyle>
            <a:lvl1pPr marL="0" indent="0" algn="ctr">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rgbClr val="022B68">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765CF05E-31FE-4437-9F81-3F73E87EEAD9}" type="datetime1">
              <a:rPr lang="en-US" smtClean="0"/>
              <a:pPr/>
              <a:t>10/22/2018</a:t>
            </a:fld>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pPr>
              <a:defRPr/>
            </a:pPr>
            <a:endParaRPr lang="en-US"/>
          </a:p>
        </p:txBody>
      </p:sp>
      <p:sp>
        <p:nvSpPr>
          <p:cNvPr id="6" name="Slide Number Placeholder 5"/>
          <p:cNvSpPr>
            <a:spLocks noGrp="1"/>
          </p:cNvSpPr>
          <p:nvPr>
            <p:ph type="sldNum" sz="quarter" idx="12"/>
          </p:nvPr>
        </p:nvSpPr>
        <p:spPr>
          <a:xfrm>
            <a:off x="8305800" y="6248774"/>
            <a:ext cx="554038" cy="365125"/>
          </a:xfrm>
        </p:spPr>
        <p:txBody>
          <a:bodyPr/>
          <a:lstStyle/>
          <a:p>
            <a:fld id="{AD4B4CBB-65FB-4474-BA78-39A772528CEB}" type="slidenum">
              <a:rPr lang="en-US" smtClean="0"/>
              <a:pPr/>
              <a:t>‹#›</a:t>
            </a:fld>
            <a:endParaRPr lang="en-US"/>
          </a:p>
        </p:txBody>
      </p:sp>
      <p:sp>
        <p:nvSpPr>
          <p:cNvPr id="9" name="Rectangle 8"/>
          <p:cNvSpPr/>
          <p:nvPr/>
        </p:nvSpPr>
        <p:spPr>
          <a:xfrm>
            <a:off x="285750" y="228600"/>
            <a:ext cx="212725" cy="6345238"/>
          </a:xfrm>
          <a:prstGeom prst="rect">
            <a:avLst/>
          </a:prstGeom>
          <a:solidFill>
            <a:srgbClr val="99864B">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rgbClr val="022B68">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rgbClr val="022B68">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520030C-D6D0-46A4-8D44-B15565C87953}" type="datetime1">
              <a:rPr lang="en-US" smtClean="0"/>
              <a:pPr/>
              <a:t>10/22/2018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C40A27CE-4908-47D6-B4FE-C7258B39AAB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rgbClr val="022B68">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E1E40BB7-53F4-4B63-8200-8B44A00413ED}" type="datetime1">
              <a:rPr lang="en-US" smtClean="0"/>
              <a:pPr/>
              <a:t>10/22/2018</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A91D5372-A301-4FD1-BF19-6060F754FB54}" type="slidenum">
              <a:rPr lang="en-US" smtClean="0"/>
              <a:pPr/>
              <a:t>‹#›</a:t>
            </a:fld>
            <a:endParaRPr lang="en-US"/>
          </a:p>
        </p:txBody>
      </p:sp>
      <p:sp>
        <p:nvSpPr>
          <p:cNvPr id="3" name="Text Placeholder 2"/>
          <p:cNvSpPr>
            <a:spLocks noGrp="1"/>
          </p:cNvSpPr>
          <p:nvPr>
            <p:ph type="body" idx="1"/>
          </p:nvPr>
        </p:nvSpPr>
        <p:spPr>
          <a:xfrm>
            <a:off x="497541" y="2070847"/>
            <a:ext cx="3657600" cy="322729"/>
          </a:xfrm>
          <a:prstGeom prst="rect">
            <a:avLst/>
          </a:prstGeom>
          <a:solidFill>
            <a:srgbClr val="022B68">
              <a:alpha val="72000"/>
            </a:srgb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rgbClr val="022B68">
              <a:alpha val="72000"/>
            </a:srgb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6FEB477E-8232-4A0D-872F-590CBB5C9C26}" type="datetime1">
              <a:rPr lang="en-US" smtClean="0"/>
              <a:pPr/>
              <a:t>10/22/2018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4" name="Rectangle 13"/>
          <p:cNvSpPr/>
          <p:nvPr/>
        </p:nvSpPr>
        <p:spPr>
          <a:xfrm>
            <a:off x="8166847" y="282574"/>
            <a:ext cx="685800" cy="1600200"/>
          </a:xfrm>
          <a:prstGeom prst="rect">
            <a:avLst/>
          </a:prstGeom>
          <a:solidFill>
            <a:srgbClr val="022B68">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2FABFC25-E936-4D44-AA17-F92DD7B2F25F}" type="slidenum">
              <a:rPr lang="en-US" smtClean="0"/>
              <a:pPr/>
              <a:t>‹#›</a:t>
            </a:fld>
            <a:endParaRPr lang="en-US"/>
          </a:p>
        </p:txBody>
      </p:sp>
    </p:spTree>
  </p:cSld>
  <p:clrMapOvr>
    <a:masterClrMapping/>
  </p:clrMapOvr>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rgbClr val="022B68">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6FEB477E-8232-4A0D-872F-590CBB5C9C26}" type="datetime1">
              <a:rPr lang="en-US" smtClean="0"/>
              <a:pPr/>
              <a:t>10/22/2018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2FABFC25-E936-4D44-AA17-F92DD7B2F25F}" type="slidenum">
              <a:rPr lang="en-US" smtClean="0"/>
              <a:pPr/>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hf sldNum="0"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smtClean="0"/>
              <a:t>Click to edit Master title style</a:t>
            </a:r>
            <a:endParaRPr dirty="0"/>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6FEB477E-8232-4A0D-872F-590CBB5C9C26}" type="datetime1">
              <a:rPr lang="en-US" smtClean="0"/>
              <a:pPr/>
              <a:t>10/22/2018</a:t>
            </a:fld>
            <a:endParaRPr lang="en-US"/>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pPr>
              <a:defRPr/>
            </a:pPr>
            <a:endParaRPr lang="en-US"/>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2FABFC25-E936-4D44-AA17-F92DD7B2F25F}" type="slidenum">
              <a:rPr lang="en-US" smtClean="0"/>
              <a:pPr/>
              <a:t>‹#›</a:t>
            </a:fld>
            <a:endParaRPr lang="en-US"/>
          </a:p>
        </p:txBody>
      </p:sp>
      <p:pic>
        <p:nvPicPr>
          <p:cNvPr id="8" name="Picture 7" descr="stackedlogo.eps"/>
          <p:cNvPicPr>
            <a:picLocks noChangeAspect="1"/>
          </p:cNvPicPr>
          <p:nvPr/>
        </p:nvPicPr>
        <p:blipFill>
          <a:blip r:embed="rId22"/>
          <a:stretch>
            <a:fillRect/>
          </a:stretch>
        </p:blipFill>
        <p:spPr>
          <a:xfrm>
            <a:off x="6476999" y="5688170"/>
            <a:ext cx="2299447" cy="865030"/>
          </a:xfrm>
          <a:prstGeom prst="rect">
            <a:avLst/>
          </a:prstGeom>
        </p:spPr>
      </p:pic>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Lst>
  <p:hf sldNum="0" hdr="0" ftr="0"/>
  <p:txStyles>
    <p:titleStyle>
      <a:lvl1pPr algn="l" defTabSz="914400" rtl="0" eaLnBrk="1" latinLnBrk="0" hangingPunct="1">
        <a:spcBef>
          <a:spcPct val="0"/>
        </a:spcBef>
        <a:buNone/>
        <a:defRPr sz="3600" b="0" kern="1200">
          <a:solidFill>
            <a:srgbClr val="022B68"/>
          </a:solidFill>
          <a:latin typeface="+mj-lt"/>
          <a:ea typeface="+mj-ea"/>
          <a:cs typeface="+mj-cs"/>
        </a:defRPr>
      </a:lvl1pPr>
    </p:titleStyle>
    <p:bodyStyle>
      <a:lvl1pPr marL="228600" indent="-228600" algn="l" defTabSz="914400" rtl="0" eaLnBrk="1" latinLnBrk="0" hangingPunct="1">
        <a:spcBef>
          <a:spcPts val="2000"/>
        </a:spcBef>
        <a:buClr>
          <a:srgbClr val="99864B"/>
        </a:buClr>
        <a:buSzPct val="75000"/>
        <a:buFont typeface="Wingdings" pitchFamily="2" charset="2"/>
        <a:buChar char="n"/>
        <a:defRPr sz="2000" kern="1200">
          <a:solidFill>
            <a:srgbClr val="022B68"/>
          </a:solidFill>
          <a:latin typeface="+mn-lt"/>
          <a:ea typeface="+mn-ea"/>
          <a:cs typeface="+mn-cs"/>
        </a:defRPr>
      </a:lvl1pPr>
      <a:lvl2pPr marL="457200" indent="-228600" algn="l" defTabSz="914400" rtl="0" eaLnBrk="1" latinLnBrk="0" hangingPunct="1">
        <a:spcBef>
          <a:spcPts val="600"/>
        </a:spcBef>
        <a:buClr>
          <a:srgbClr val="99864B"/>
        </a:buClr>
        <a:buSzPct val="75000"/>
        <a:buFont typeface="Wingdings" pitchFamily="2" charset="2"/>
        <a:buChar char="n"/>
        <a:defRPr sz="1800" kern="1200">
          <a:solidFill>
            <a:srgbClr val="54432F"/>
          </a:solidFill>
          <a:latin typeface="+mn-lt"/>
          <a:ea typeface="+mn-ea"/>
          <a:cs typeface="+mn-cs"/>
        </a:defRPr>
      </a:lvl2pPr>
      <a:lvl3pPr marL="685800" indent="-228600" algn="l" defTabSz="914400" rtl="0" eaLnBrk="1" latinLnBrk="0" hangingPunct="1">
        <a:spcBef>
          <a:spcPts val="600"/>
        </a:spcBef>
        <a:buClr>
          <a:srgbClr val="99864B"/>
        </a:buClr>
        <a:buSzPct val="75000"/>
        <a:buFont typeface="Wingdings" pitchFamily="2" charset="2"/>
        <a:buChar char="n"/>
        <a:defRPr sz="1800" kern="1200">
          <a:solidFill>
            <a:srgbClr val="54432F"/>
          </a:solidFill>
          <a:latin typeface="+mn-lt"/>
          <a:ea typeface="+mn-ea"/>
          <a:cs typeface="+mn-cs"/>
        </a:defRPr>
      </a:lvl3pPr>
      <a:lvl4pPr marL="914400" indent="-228600" algn="l" defTabSz="914400" rtl="0" eaLnBrk="1" latinLnBrk="0" hangingPunct="1">
        <a:spcBef>
          <a:spcPts val="600"/>
        </a:spcBef>
        <a:buClr>
          <a:srgbClr val="99864B"/>
        </a:buClr>
        <a:buSzPct val="75000"/>
        <a:buFont typeface="Wingdings" pitchFamily="2" charset="2"/>
        <a:buChar char="n"/>
        <a:defRPr sz="1800" kern="1200">
          <a:solidFill>
            <a:srgbClr val="54432F"/>
          </a:solidFill>
          <a:latin typeface="+mn-lt"/>
          <a:ea typeface="+mn-ea"/>
          <a:cs typeface="+mn-cs"/>
        </a:defRPr>
      </a:lvl4pPr>
      <a:lvl5pPr marL="1143000" indent="-228600" algn="l" defTabSz="914400" rtl="0" eaLnBrk="1" latinLnBrk="0" hangingPunct="1">
        <a:spcBef>
          <a:spcPts val="600"/>
        </a:spcBef>
        <a:buClr>
          <a:srgbClr val="99864B"/>
        </a:buClr>
        <a:buSzPct val="75000"/>
        <a:buFont typeface="Wingdings" pitchFamily="2" charset="2"/>
        <a:buChar char="n"/>
        <a:defRPr sz="1800" kern="1200">
          <a:solidFill>
            <a:srgbClr val="54432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mailto:greg.lewis@usu.edu" TargetMode="External"/><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hyperlink" Target="mailto:lori.hyde@usu.edu" TargetMode="External"/><Relationship Id="rId3" Type="http://schemas.openxmlformats.org/officeDocument/2006/relationships/slideLayout" Target="../slideLayouts/slideLayout2.xml"/><Relationship Id="rId7" Type="http://schemas.openxmlformats.org/officeDocument/2006/relationships/hyperlink" Target="mailto:courtney.stewart@usu.edu" TargetMode="Externa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hyperlink" Target="mailto:greg.lewis@usu.edu" TargetMode="External"/><Relationship Id="rId5" Type="http://schemas.openxmlformats.org/officeDocument/2006/relationships/hyperlink" Target="http://www.teal.usu.edu/htm/asc" TargetMode="External"/><Relationship Id="rId4" Type="http://schemas.openxmlformats.org/officeDocument/2006/relationships/notesSlide" Target="../notesSlides/notesSlide18.xml"/><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hyperlink" Target="http://www.usu.edu/financialaid/" TargetMode="External"/><Relationship Id="rId5" Type="http://schemas.openxmlformats.org/officeDocument/2006/relationships/hyperlink" Target="https://www.usu.edu/registrar/tuition/" TargetMode="External"/><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4.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4"/>
          <p:cNvSpPr>
            <a:spLocks noGrp="1" noChangeArrowheads="1"/>
          </p:cNvSpPr>
          <p:nvPr>
            <p:ph type="ctrTitle"/>
          </p:nvPr>
        </p:nvSpPr>
        <p:spPr>
          <a:extLst/>
        </p:spPr>
        <p:txBody>
          <a:bodyPr>
            <a:noAutofit/>
          </a:bodyPr>
          <a:lstStyle/>
          <a:p>
            <a:pPr algn="ctr">
              <a:defRPr/>
            </a:pPr>
            <a:r>
              <a:rPr lang="en-US" sz="2800" b="1" dirty="0" smtClean="0">
                <a:ea typeface="ＭＳ Ｐゴシック" pitchFamily="1" charset="-128"/>
              </a:rPr>
              <a:t>Instructional Leadership Program </a:t>
            </a:r>
            <a:br>
              <a:rPr lang="en-US" sz="2800" b="1" dirty="0" smtClean="0">
                <a:ea typeface="ＭＳ Ｐゴシック" pitchFamily="1" charset="-128"/>
              </a:rPr>
            </a:br>
            <a:r>
              <a:rPr lang="en-US" sz="2800" b="1" dirty="0" smtClean="0">
                <a:ea typeface="ＭＳ Ｐゴシック" pitchFamily="1" charset="-128"/>
              </a:rPr>
              <a:t>Administrative/Supervisory Concentration(ASC</a:t>
            </a:r>
            <a:r>
              <a:rPr lang="en-US" sz="2800" b="1" dirty="0">
                <a:ea typeface="ＭＳ Ｐゴシック" pitchFamily="1" charset="-128"/>
              </a:rPr>
              <a:t>)</a:t>
            </a:r>
            <a:br>
              <a:rPr lang="en-US" sz="2800" b="1" dirty="0">
                <a:ea typeface="ＭＳ Ｐゴシック" pitchFamily="1" charset="-128"/>
              </a:rPr>
            </a:br>
            <a:endParaRPr lang="en-US" sz="2800" dirty="0"/>
          </a:p>
        </p:txBody>
      </p:sp>
      <p:sp>
        <p:nvSpPr>
          <p:cNvPr id="15364" name="Rectangle 14"/>
          <p:cNvSpPr>
            <a:spLocks noGrp="1" noChangeArrowheads="1"/>
          </p:cNvSpPr>
          <p:nvPr>
            <p:ph type="dt" sz="half" idx="10"/>
          </p:nvPr>
        </p:nvSpPr>
        <p:spPr bwMode="auto">
          <a:noFill/>
          <a:ln>
            <a:miter lim="800000"/>
            <a:headEnd/>
            <a:tailEnd/>
          </a:ln>
        </p:spPr>
        <p:txBody>
          <a:bodyPr/>
          <a:lstStyle/>
          <a:p>
            <a:fld id="{837B945D-2974-4007-A330-4DB0BF0FE7FF}" type="datetime1">
              <a:rPr lang="en-US"/>
              <a:pPr/>
              <a:t>10/22/2018</a:t>
            </a:fld>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309"/>
    </mc:Choice>
    <mc:Fallback>
      <p:transition spd="slow" advTm="18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09600" y="838200"/>
            <a:ext cx="7620000" cy="685800"/>
          </a:xfrm>
        </p:spPr>
        <p:txBody>
          <a:bodyPr/>
          <a:lstStyle/>
          <a:p>
            <a:pPr eaLnBrk="1" hangingPunct="1"/>
            <a:r>
              <a:rPr lang="en-US" sz="3200" b="1" dirty="0" smtClean="0">
                <a:ea typeface="ＭＳ Ｐゴシック" pitchFamily="1" charset="-128"/>
              </a:rPr>
              <a:t>ADMISSION </a:t>
            </a:r>
            <a:r>
              <a:rPr lang="en-US" sz="3200" b="1" dirty="0" smtClean="0">
                <a:ea typeface="ＭＳ Ｐゴシック" pitchFamily="1" charset="-128"/>
              </a:rPr>
              <a:t>DEADLINES</a:t>
            </a:r>
            <a:endParaRPr lang="en-US" sz="3200" b="1" dirty="0" smtClean="0">
              <a:ea typeface="ＭＳ Ｐゴシック" pitchFamily="1" charset="-128"/>
            </a:endParaRPr>
          </a:p>
        </p:txBody>
      </p:sp>
      <p:sp>
        <p:nvSpPr>
          <p:cNvPr id="24579" name="Rectangle 3"/>
          <p:cNvSpPr>
            <a:spLocks noGrp="1" noChangeArrowheads="1"/>
          </p:cNvSpPr>
          <p:nvPr>
            <p:ph idx="1"/>
          </p:nvPr>
        </p:nvSpPr>
        <p:spPr>
          <a:xfrm>
            <a:off x="838200" y="2667000"/>
            <a:ext cx="7620000" cy="3886200"/>
          </a:xfrm>
        </p:spPr>
        <p:txBody>
          <a:bodyPr>
            <a:normAutofit/>
          </a:bodyPr>
          <a:lstStyle/>
          <a:p>
            <a:pPr eaLnBrk="1" hangingPunct="1">
              <a:lnSpc>
                <a:spcPct val="90000"/>
              </a:lnSpc>
            </a:pPr>
            <a:r>
              <a:rPr lang="en-US" sz="2400" dirty="0" smtClean="0">
                <a:ea typeface="ＭＳ Ｐゴシック" pitchFamily="1" charset="-128"/>
              </a:rPr>
              <a:t>Applications are </a:t>
            </a:r>
            <a:r>
              <a:rPr lang="en-US" sz="2400" dirty="0" smtClean="0">
                <a:ea typeface="ＭＳ Ｐゴシック" pitchFamily="1" charset="-128"/>
              </a:rPr>
              <a:t>reviewed and candidates accepted each semester</a:t>
            </a:r>
            <a:endParaRPr lang="en-US" sz="2400" dirty="0" smtClean="0">
              <a:ea typeface="ＭＳ Ｐゴシック" pitchFamily="1" charset="-128"/>
            </a:endParaRPr>
          </a:p>
          <a:p>
            <a:pPr lvl="1">
              <a:lnSpc>
                <a:spcPct val="90000"/>
              </a:lnSpc>
            </a:pPr>
            <a:r>
              <a:rPr lang="en-US" sz="2200" dirty="0" smtClean="0">
                <a:ea typeface="ＭＳ Ｐゴシック" pitchFamily="1" charset="-128"/>
              </a:rPr>
              <a:t>Spring semester apps are due in October</a:t>
            </a:r>
          </a:p>
          <a:p>
            <a:pPr lvl="1">
              <a:lnSpc>
                <a:spcPct val="90000"/>
              </a:lnSpc>
            </a:pPr>
            <a:r>
              <a:rPr lang="en-US" sz="2200" dirty="0" smtClean="0">
                <a:ea typeface="ＭＳ Ｐゴシック" pitchFamily="1" charset="-128"/>
              </a:rPr>
              <a:t>Summer semester apps are due in March</a:t>
            </a:r>
          </a:p>
          <a:p>
            <a:pPr lvl="1">
              <a:lnSpc>
                <a:spcPct val="90000"/>
              </a:lnSpc>
            </a:pPr>
            <a:r>
              <a:rPr lang="en-US" sz="2200" dirty="0" smtClean="0">
                <a:ea typeface="ＭＳ Ｐゴシック" pitchFamily="1" charset="-128"/>
              </a:rPr>
              <a:t>Fall semester apps are due in July</a:t>
            </a:r>
            <a:endParaRPr lang="en-US" sz="2200" dirty="0" smtClean="0">
              <a:ea typeface="ＭＳ Ｐゴシック" pitchFamily="1" charset="-128"/>
            </a:endParaRPr>
          </a:p>
        </p:txBody>
      </p:sp>
      <p:sp>
        <p:nvSpPr>
          <p:cNvPr id="24580" name="Date Placeholder 5"/>
          <p:cNvSpPr>
            <a:spLocks noGrp="1"/>
          </p:cNvSpPr>
          <p:nvPr>
            <p:ph type="dt" sz="half" idx="10"/>
          </p:nvPr>
        </p:nvSpPr>
        <p:spPr bwMode="auto">
          <a:noFill/>
          <a:ln>
            <a:miter lim="800000"/>
            <a:headEnd/>
            <a:tailEnd/>
          </a:ln>
        </p:spPr>
        <p:txBody>
          <a:bodyPr/>
          <a:lstStyle/>
          <a:p>
            <a:fld id="{D83ABCF1-F8BF-4348-AC9D-2BB3CB092447}" type="datetime1">
              <a:rPr lang="en-US"/>
              <a:pPr/>
              <a:t>10/22/2018</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602"/>
    </mc:Choice>
    <mc:Fallback>
      <p:transition spd="slow" advTm="30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762000" y="685800"/>
            <a:ext cx="7467600" cy="685800"/>
          </a:xfrm>
        </p:spPr>
        <p:txBody>
          <a:bodyPr/>
          <a:lstStyle/>
          <a:p>
            <a:pPr eaLnBrk="1" hangingPunct="1"/>
            <a:r>
              <a:rPr lang="en-US" sz="3200" b="1" smtClean="0">
                <a:ea typeface="ＭＳ Ｐゴシック" pitchFamily="1" charset="-128"/>
              </a:rPr>
              <a:t>Advising</a:t>
            </a:r>
          </a:p>
        </p:txBody>
      </p:sp>
      <p:sp>
        <p:nvSpPr>
          <p:cNvPr id="25603" name="Rectangle 3"/>
          <p:cNvSpPr>
            <a:spLocks noGrp="1" noChangeArrowheads="1"/>
          </p:cNvSpPr>
          <p:nvPr>
            <p:ph idx="1"/>
          </p:nvPr>
        </p:nvSpPr>
        <p:spPr>
          <a:xfrm>
            <a:off x="609600" y="1524000"/>
            <a:ext cx="7848600" cy="4572000"/>
          </a:xfrm>
        </p:spPr>
        <p:txBody>
          <a:bodyPr>
            <a:normAutofit/>
          </a:bodyPr>
          <a:lstStyle/>
          <a:p>
            <a:pPr eaLnBrk="1" hangingPunct="1"/>
            <a:r>
              <a:rPr lang="en-US" sz="2400" dirty="0" smtClean="0">
                <a:ea typeface="ＭＳ Ｐゴシック" pitchFamily="1" charset="-128"/>
              </a:rPr>
              <a:t>Instructional leadership program only students:  </a:t>
            </a:r>
            <a:br>
              <a:rPr lang="en-US" sz="2400" dirty="0" smtClean="0">
                <a:ea typeface="ＭＳ Ｐゴシック" pitchFamily="1" charset="-128"/>
              </a:rPr>
            </a:br>
            <a:r>
              <a:rPr lang="en-US" sz="2400" b="1" dirty="0" smtClean="0">
                <a:ea typeface="ＭＳ Ｐゴシック" pitchFamily="1" charset="-128"/>
              </a:rPr>
              <a:t>Dr. Greg Lewis</a:t>
            </a:r>
            <a:r>
              <a:rPr lang="en-US" sz="2400" dirty="0" smtClean="0">
                <a:ea typeface="ＭＳ Ｐゴシック" pitchFamily="1" charset="-128"/>
              </a:rPr>
              <a:t>, Administrative Supervisory Area of Concentration Program Coordinator</a:t>
            </a:r>
            <a:br>
              <a:rPr lang="en-US" sz="2400" dirty="0" smtClean="0">
                <a:ea typeface="ＭＳ Ｐゴシック" pitchFamily="1" charset="-128"/>
              </a:rPr>
            </a:br>
            <a:endParaRPr lang="en-US" sz="2400" dirty="0" smtClean="0">
              <a:ea typeface="ＭＳ Ｐゴシック" pitchFamily="1" charset="-128"/>
            </a:endParaRPr>
          </a:p>
          <a:p>
            <a:pPr eaLnBrk="1" hangingPunct="1"/>
            <a:r>
              <a:rPr lang="en-US" sz="2400" dirty="0" smtClean="0">
                <a:ea typeface="ＭＳ Ｐゴシック" pitchFamily="1" charset="-128"/>
              </a:rPr>
              <a:t>Master’s degree students:  </a:t>
            </a:r>
            <a:br>
              <a:rPr lang="en-US" sz="2400" dirty="0" smtClean="0">
                <a:ea typeface="ＭＳ Ｐゴシック" pitchFamily="1" charset="-128"/>
              </a:rPr>
            </a:br>
            <a:r>
              <a:rPr lang="en-US" sz="2400" b="1" dirty="0" smtClean="0">
                <a:ea typeface="ＭＳ Ｐゴシック" pitchFamily="1" charset="-128"/>
              </a:rPr>
              <a:t>Dr. Courtney Stewart</a:t>
            </a:r>
            <a:r>
              <a:rPr lang="en-US" sz="2400" dirty="0" smtClean="0">
                <a:ea typeface="ＭＳ Ｐゴシック" pitchFamily="1" charset="-128"/>
              </a:rPr>
              <a:t>, Instructional Leadership Concentration Masters of Education Coordinator</a:t>
            </a:r>
          </a:p>
        </p:txBody>
      </p:sp>
      <p:sp>
        <p:nvSpPr>
          <p:cNvPr id="25604" name="Date Placeholder 5"/>
          <p:cNvSpPr>
            <a:spLocks noGrp="1"/>
          </p:cNvSpPr>
          <p:nvPr>
            <p:ph type="dt" sz="half" idx="10"/>
          </p:nvPr>
        </p:nvSpPr>
        <p:spPr bwMode="auto">
          <a:noFill/>
          <a:ln>
            <a:miter lim="800000"/>
            <a:headEnd/>
            <a:tailEnd/>
          </a:ln>
        </p:spPr>
        <p:txBody>
          <a:bodyPr/>
          <a:lstStyle/>
          <a:p>
            <a:fld id="{C55FADE5-1AB2-45A3-9130-338BFFC5B06A}" type="datetime1">
              <a:rPr lang="en-US"/>
              <a:pPr/>
              <a:t>10/22/2018</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696"/>
    </mc:Choice>
    <mc:Fallback>
      <p:transition spd="slow" advTm="11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838200"/>
            <a:ext cx="7543800" cy="685800"/>
          </a:xfrm>
        </p:spPr>
        <p:txBody>
          <a:bodyPr/>
          <a:lstStyle/>
          <a:p>
            <a:pPr eaLnBrk="1" hangingPunct="1"/>
            <a:r>
              <a:rPr lang="en-US" sz="3200" b="1" smtClean="0">
                <a:ea typeface="ＭＳ Ｐゴシック" pitchFamily="1" charset="-128"/>
              </a:rPr>
              <a:t>Transfer</a:t>
            </a:r>
            <a:r>
              <a:rPr lang="en-US" sz="3200" smtClean="0">
                <a:ea typeface="ＭＳ Ｐゴシック" pitchFamily="1" charset="-128"/>
              </a:rPr>
              <a:t> </a:t>
            </a:r>
            <a:r>
              <a:rPr lang="en-US" sz="3200" b="1" smtClean="0">
                <a:ea typeface="ＭＳ Ｐゴシック" pitchFamily="1" charset="-128"/>
              </a:rPr>
              <a:t>Credit</a:t>
            </a:r>
            <a:endParaRPr lang="en-US" sz="3200" smtClean="0">
              <a:ea typeface="ＭＳ Ｐゴシック" pitchFamily="1" charset="-128"/>
            </a:endParaRPr>
          </a:p>
        </p:txBody>
      </p:sp>
      <p:sp>
        <p:nvSpPr>
          <p:cNvPr id="12291" name="Rectangle 3"/>
          <p:cNvSpPr>
            <a:spLocks noGrp="1" noChangeArrowheads="1"/>
          </p:cNvSpPr>
          <p:nvPr>
            <p:ph idx="1"/>
          </p:nvPr>
        </p:nvSpPr>
        <p:spPr>
          <a:xfrm>
            <a:off x="1143000" y="1754188"/>
            <a:ext cx="7083425" cy="3960812"/>
          </a:xfrm>
        </p:spPr>
        <p:txBody>
          <a:bodyPr/>
          <a:lstStyle/>
          <a:p>
            <a:pPr eaLnBrk="1" hangingPunct="1">
              <a:lnSpc>
                <a:spcPct val="90000"/>
              </a:lnSpc>
            </a:pPr>
            <a:r>
              <a:rPr lang="en-US" sz="2400" dirty="0" smtClean="0">
                <a:ea typeface="ＭＳ Ｐゴシック" pitchFamily="1" charset="-128"/>
              </a:rPr>
              <a:t>No more than 12 semester credit hours from another accredited higher education institution.</a:t>
            </a:r>
            <a:br>
              <a:rPr lang="en-US" sz="2400" dirty="0" smtClean="0">
                <a:ea typeface="ＭＳ Ｐゴシック" pitchFamily="1" charset="-128"/>
              </a:rPr>
            </a:br>
            <a:endParaRPr lang="en-US" sz="2400" dirty="0" smtClean="0">
              <a:ea typeface="ＭＳ Ｐゴシック" pitchFamily="1" charset="-128"/>
            </a:endParaRPr>
          </a:p>
          <a:p>
            <a:pPr eaLnBrk="1" hangingPunct="1">
              <a:lnSpc>
                <a:spcPct val="90000"/>
              </a:lnSpc>
            </a:pPr>
            <a:r>
              <a:rPr lang="en-US" sz="2400" dirty="0" smtClean="0">
                <a:ea typeface="ＭＳ Ｐゴシック" pitchFamily="1" charset="-128"/>
              </a:rPr>
              <a:t>At the time of admission, a program of studies will be established which acknowledges any transfer credit. </a:t>
            </a:r>
          </a:p>
        </p:txBody>
      </p:sp>
      <p:sp>
        <p:nvSpPr>
          <p:cNvPr id="27652" name="Date Placeholder 5"/>
          <p:cNvSpPr>
            <a:spLocks noGrp="1"/>
          </p:cNvSpPr>
          <p:nvPr>
            <p:ph type="dt" sz="half" idx="10"/>
          </p:nvPr>
        </p:nvSpPr>
        <p:spPr bwMode="auto">
          <a:noFill/>
          <a:ln>
            <a:miter lim="800000"/>
            <a:headEnd/>
            <a:tailEnd/>
          </a:ln>
        </p:spPr>
        <p:txBody>
          <a:bodyPr/>
          <a:lstStyle/>
          <a:p>
            <a:fld id="{94E24E8F-C98F-4CCB-8FC8-9C472E480327}" type="datetime1">
              <a:rPr lang="en-US"/>
              <a:pPr/>
              <a:t>10/22/2018</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48499">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6" presetClass="entr" presetSubtype="42" fill="hold" grpId="0" nodeType="after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barn(outHorizontal)">
                                      <p:cBhvr>
                                        <p:cTn id="10" dur="500"/>
                                        <p:tgtEl>
                                          <p:spTgt spid="12290"/>
                                        </p:tgtEl>
                                      </p:cBhvr>
                                    </p:animEffect>
                                  </p:childTnLst>
                                </p:cTn>
                              </p:par>
                            </p:childTnLst>
                          </p:cTn>
                        </p:par>
                        <p:par>
                          <p:cTn id="11" fill="hold" nodeType="afterGroup">
                            <p:stCondLst>
                              <p:cond delay="500"/>
                            </p:stCondLst>
                            <p:childTnLst>
                              <p:par>
                                <p:cTn id="12" presetID="2" presetClass="entr" presetSubtype="2" fill="hold" grpId="0" nodeType="afterEffect">
                                  <p:stCondLst>
                                    <p:cond delay="0"/>
                                  </p:stCondLst>
                                  <p:childTnLst>
                                    <p:set>
                                      <p:cBhvr>
                                        <p:cTn id="13" dur="1" fill="hold">
                                          <p:stCondLst>
                                            <p:cond delay="0"/>
                                          </p:stCondLst>
                                        </p:cTn>
                                        <p:tgtEl>
                                          <p:spTgt spid="12291">
                                            <p:txEl>
                                              <p:pRg st="0" end="0"/>
                                            </p:txEl>
                                          </p:spTgt>
                                        </p:tgtEl>
                                        <p:attrNameLst>
                                          <p:attrName>style.visibility</p:attrName>
                                        </p:attrNameLst>
                                      </p:cBhvr>
                                      <p:to>
                                        <p:strVal val="visible"/>
                                      </p:to>
                                    </p:set>
                                    <p:anim calcmode="lin" valueType="num">
                                      <p:cBhvr additive="base">
                                        <p:cTn id="14" dur="500" fill="hold"/>
                                        <p:tgtEl>
                                          <p:spTgt spid="12291">
                                            <p:txEl>
                                              <p:pRg st="0" end="0"/>
                                            </p:txEl>
                                          </p:spTgt>
                                        </p:tgtEl>
                                        <p:attrNameLst>
                                          <p:attrName>ppt_x</p:attrName>
                                        </p:attrNameLst>
                                      </p:cBhvr>
                                      <p:tavLst>
                                        <p:tav tm="0">
                                          <p:val>
                                            <p:strVal val="1+#ppt_w/2"/>
                                          </p:val>
                                        </p:tav>
                                        <p:tav tm="100000">
                                          <p:val>
                                            <p:strVal val="#ppt_x"/>
                                          </p:val>
                                        </p:tav>
                                      </p:tavLst>
                                    </p:anim>
                                    <p:anim calcmode="lin" valueType="num">
                                      <p:cBhvr additive="base">
                                        <p:cTn id="15" dur="500" fill="hold"/>
                                        <p:tgtEl>
                                          <p:spTgt spid="12291">
                                            <p:txEl>
                                              <p:pRg st="0" end="0"/>
                                            </p:txEl>
                                          </p:spTgt>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12291">
                                            <p:txEl>
                                              <p:pRg st="1" end="1"/>
                                            </p:txEl>
                                          </p:spTgt>
                                        </p:tgtEl>
                                        <p:attrNameLst>
                                          <p:attrName>style.visibility</p:attrName>
                                        </p:attrNameLst>
                                      </p:cBhvr>
                                      <p:to>
                                        <p:strVal val="visible"/>
                                      </p:to>
                                    </p:set>
                                    <p:anim calcmode="lin" valueType="num">
                                      <p:cBhvr additive="base">
                                        <p:cTn id="19" dur="500" fill="hold"/>
                                        <p:tgtEl>
                                          <p:spTgt spid="12291">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229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bldLst>
      <p:bldP spid="12290" grpId="0" animBg="1" autoUpdateAnimBg="0"/>
      <p:bldP spid="12291" grpId="0" build="p" autoUpdateAnimBg="0"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838200"/>
            <a:ext cx="7620000" cy="685800"/>
          </a:xfrm>
        </p:spPr>
        <p:txBody>
          <a:bodyPr/>
          <a:lstStyle/>
          <a:p>
            <a:pPr eaLnBrk="1" hangingPunct="1"/>
            <a:r>
              <a:rPr lang="en-US" sz="3200" b="1" dirty="0" smtClean="0">
                <a:ea typeface="ＭＳ Ｐゴシック" pitchFamily="1" charset="-128"/>
              </a:rPr>
              <a:t>PROGRAM STANDARDS</a:t>
            </a:r>
            <a:endParaRPr lang="en-US" sz="2400" b="1" dirty="0" smtClean="0">
              <a:ea typeface="ＭＳ Ｐゴシック" pitchFamily="1" charset="-128"/>
            </a:endParaRPr>
          </a:p>
        </p:txBody>
      </p:sp>
      <p:sp>
        <p:nvSpPr>
          <p:cNvPr id="16387" name="Rectangle 3"/>
          <p:cNvSpPr>
            <a:spLocks noGrp="1" noChangeArrowheads="1"/>
          </p:cNvSpPr>
          <p:nvPr>
            <p:ph idx="1"/>
          </p:nvPr>
        </p:nvSpPr>
        <p:spPr>
          <a:xfrm>
            <a:off x="914400" y="1524000"/>
            <a:ext cx="7312025" cy="4419600"/>
          </a:xfrm>
        </p:spPr>
        <p:txBody>
          <a:bodyPr>
            <a:normAutofit/>
          </a:bodyPr>
          <a:lstStyle/>
          <a:p>
            <a:pPr eaLnBrk="1" hangingPunct="1">
              <a:lnSpc>
                <a:spcPct val="90000"/>
              </a:lnSpc>
              <a:buFont typeface="Wingdings 2" pitchFamily="1" charset="2"/>
              <a:buNone/>
            </a:pPr>
            <a:r>
              <a:rPr lang="en-US" sz="2400" dirty="0" smtClean="0">
                <a:ea typeface="ＭＳ Ｐゴシック" pitchFamily="1" charset="-128"/>
              </a:rPr>
              <a:t>	</a:t>
            </a:r>
          </a:p>
          <a:p>
            <a:pPr eaLnBrk="1" hangingPunct="1">
              <a:lnSpc>
                <a:spcPct val="90000"/>
              </a:lnSpc>
              <a:buFont typeface="Wingdings 2" pitchFamily="1" charset="2"/>
              <a:buNone/>
            </a:pPr>
            <a:r>
              <a:rPr lang="en-US" sz="2400" dirty="0" smtClean="0">
                <a:ea typeface="ＭＳ Ｐゴシック" pitchFamily="1" charset="-128"/>
              </a:rPr>
              <a:t>This program is guided by:</a:t>
            </a:r>
          </a:p>
          <a:p>
            <a:pPr eaLnBrk="1" hangingPunct="1">
              <a:lnSpc>
                <a:spcPct val="90000"/>
              </a:lnSpc>
            </a:pPr>
            <a:r>
              <a:rPr lang="en-US" sz="2400" dirty="0" smtClean="0">
                <a:ea typeface="ＭＳ Ｐゴシック" pitchFamily="1" charset="-128"/>
              </a:rPr>
              <a:t>The requirements of the Utah State Board of Education (R277-505. Administrative License Areas of Concentration and Programs), and</a:t>
            </a:r>
          </a:p>
          <a:p>
            <a:pPr eaLnBrk="1" hangingPunct="1">
              <a:lnSpc>
                <a:spcPct val="90000"/>
              </a:lnSpc>
            </a:pPr>
            <a:r>
              <a:rPr lang="en-US" sz="2400" dirty="0" smtClean="0">
                <a:ea typeface="ＭＳ Ｐゴシック" pitchFamily="1" charset="-128"/>
              </a:rPr>
              <a:t>The Utah Educational Leadership Standards, based on the Utah Educational Leadership Standards and the  Educational Leadership Policy Standards: ISLLC 2008, adopted by the National Policy Board for Educational Administration</a:t>
            </a:r>
          </a:p>
        </p:txBody>
      </p:sp>
      <p:sp>
        <p:nvSpPr>
          <p:cNvPr id="16388" name="Date Placeholder 5"/>
          <p:cNvSpPr>
            <a:spLocks noGrp="1"/>
          </p:cNvSpPr>
          <p:nvPr>
            <p:ph type="dt" sz="half" idx="10"/>
          </p:nvPr>
        </p:nvSpPr>
        <p:spPr bwMode="auto">
          <a:noFill/>
          <a:ln>
            <a:miter lim="800000"/>
            <a:headEnd/>
            <a:tailEnd/>
          </a:ln>
        </p:spPr>
        <p:txBody>
          <a:bodyPr/>
          <a:lstStyle/>
          <a:p>
            <a:fld id="{B45838DD-CFC6-47F5-BB7A-A36A0EBAD734}" type="datetime1">
              <a:rPr lang="en-US"/>
              <a:pPr/>
              <a:t>10/22/2018</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180"/>
    </mc:Choice>
    <mc:Fallback>
      <p:transition spd="slow" advTm="25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of Study</a:t>
            </a:r>
            <a:endParaRPr lang="en-US" dirty="0"/>
          </a:p>
        </p:txBody>
      </p:sp>
      <p:sp>
        <p:nvSpPr>
          <p:cNvPr id="4" name="Date Placeholder 3"/>
          <p:cNvSpPr>
            <a:spLocks noGrp="1"/>
          </p:cNvSpPr>
          <p:nvPr>
            <p:ph type="dt" sz="half" idx="10"/>
          </p:nvPr>
        </p:nvSpPr>
        <p:spPr/>
        <p:txBody>
          <a:bodyPr/>
          <a:lstStyle/>
          <a:p>
            <a:fld id="{D6783C0A-27FC-47D6-900C-000F94B25C9A}" type="datetime1">
              <a:rPr lang="en-US" smtClean="0"/>
              <a:pPr/>
              <a:t>10/31/2018</a:t>
            </a:fld>
            <a:endParaRPr lang="en-US"/>
          </a:p>
        </p:txBody>
      </p:sp>
      <p:pic>
        <p:nvPicPr>
          <p:cNvPr id="1026"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381000" y="1447799"/>
            <a:ext cx="6400800" cy="4566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00967588"/>
      </p:ext>
    </p:extLst>
  </p:cSld>
  <p:clrMapOvr>
    <a:masterClrMapping/>
  </p:clrMapOvr>
  <mc:AlternateContent xmlns:mc="http://schemas.openxmlformats.org/markup-compatibility/2006">
    <mc:Choice xmlns:p14="http://schemas.microsoft.com/office/powerpoint/2010/main" Requires="p14">
      <p:transition spd="slow" p14:dur="2000" advTm="19223"/>
    </mc:Choice>
    <mc:Fallback>
      <p:transition spd="slow" advTm="19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 Courses</a:t>
            </a:r>
            <a:endParaRPr lang="en-US" dirty="0"/>
          </a:p>
        </p:txBody>
      </p:sp>
      <p:sp>
        <p:nvSpPr>
          <p:cNvPr id="4" name="Date Placeholder 3"/>
          <p:cNvSpPr>
            <a:spLocks noGrp="1"/>
          </p:cNvSpPr>
          <p:nvPr>
            <p:ph type="dt" sz="half" idx="10"/>
          </p:nvPr>
        </p:nvSpPr>
        <p:spPr/>
        <p:txBody>
          <a:bodyPr/>
          <a:lstStyle/>
          <a:p>
            <a:fld id="{D6783C0A-27FC-47D6-900C-000F94B25C9A}" type="datetime1">
              <a:rPr lang="en-US" smtClean="0"/>
              <a:pPr/>
              <a:t>10/31/2018</a:t>
            </a:fld>
            <a:endParaRPr lang="en-US"/>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799" y="2286000"/>
            <a:ext cx="844061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48803850"/>
      </p:ext>
    </p:extLst>
  </p:cSld>
  <p:clrMapOvr>
    <a:masterClrMapping/>
  </p:clrMapOvr>
  <mc:AlternateContent xmlns:mc="http://schemas.openxmlformats.org/markup-compatibility/2006">
    <mc:Choice xmlns:p14="http://schemas.microsoft.com/office/powerpoint/2010/main" Requires="p14">
      <p:transition spd="slow" p14:dur="2000" advTm="12709"/>
    </mc:Choice>
    <mc:Fallback>
      <p:transition spd="slow" advTm="12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533400" y="685800"/>
            <a:ext cx="7696200" cy="685800"/>
          </a:xfrm>
        </p:spPr>
        <p:txBody>
          <a:bodyPr/>
          <a:lstStyle/>
          <a:p>
            <a:pPr eaLnBrk="1" hangingPunct="1"/>
            <a:r>
              <a:rPr lang="en-US" sz="3200" b="1" dirty="0" smtClean="0">
                <a:ea typeface="ＭＳ Ｐゴシック" pitchFamily="1" charset="-128"/>
              </a:rPr>
              <a:t>Internship Criteria:  USOE</a:t>
            </a:r>
          </a:p>
        </p:txBody>
      </p:sp>
      <p:sp>
        <p:nvSpPr>
          <p:cNvPr id="33795" name="Rectangle 3"/>
          <p:cNvSpPr>
            <a:spLocks noGrp="1" noChangeArrowheads="1"/>
          </p:cNvSpPr>
          <p:nvPr>
            <p:ph idx="1"/>
          </p:nvPr>
        </p:nvSpPr>
        <p:spPr>
          <a:xfrm>
            <a:off x="609600" y="1371600"/>
            <a:ext cx="7848600" cy="4572000"/>
          </a:xfrm>
        </p:spPr>
        <p:txBody>
          <a:bodyPr>
            <a:normAutofit/>
          </a:bodyPr>
          <a:lstStyle/>
          <a:p>
            <a:pPr eaLnBrk="1" hangingPunct="1">
              <a:lnSpc>
                <a:spcPct val="80000"/>
              </a:lnSpc>
            </a:pPr>
            <a:endParaRPr lang="en-US" sz="2400" dirty="0" smtClean="0">
              <a:ea typeface="ＭＳ Ｐゴシック" pitchFamily="1" charset="-128"/>
            </a:endParaRPr>
          </a:p>
          <a:p>
            <a:pPr eaLnBrk="1" hangingPunct="1">
              <a:lnSpc>
                <a:spcPct val="80000"/>
              </a:lnSpc>
              <a:buFontTx/>
              <a:buNone/>
            </a:pPr>
            <a:endParaRPr lang="en-US" sz="2400" dirty="0" smtClean="0">
              <a:ea typeface="ＭＳ Ｐゴシック" pitchFamily="1" charset="-128"/>
            </a:endParaRPr>
          </a:p>
        </p:txBody>
      </p:sp>
      <p:sp>
        <p:nvSpPr>
          <p:cNvPr id="33796" name="Date Placeholder 5"/>
          <p:cNvSpPr>
            <a:spLocks noGrp="1"/>
          </p:cNvSpPr>
          <p:nvPr>
            <p:ph type="dt" sz="half" idx="10"/>
          </p:nvPr>
        </p:nvSpPr>
        <p:spPr bwMode="auto">
          <a:noFill/>
          <a:ln>
            <a:miter lim="800000"/>
            <a:headEnd/>
            <a:tailEnd/>
          </a:ln>
        </p:spPr>
        <p:txBody>
          <a:bodyPr/>
          <a:lstStyle/>
          <a:p>
            <a:fld id="{BD0DBE32-052A-4E5A-9AF2-07C34457B49C}" type="datetime1">
              <a:rPr lang="en-US"/>
              <a:pPr/>
              <a:t>10/22/2018</a:t>
            </a:fld>
            <a:endParaRPr lang="en-US"/>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286000"/>
            <a:ext cx="8663416"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7125"/>
    </mc:Choice>
    <mc:Fallback>
      <p:transition spd="slow" advTm="47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609600"/>
            <a:ext cx="8001000" cy="762000"/>
          </a:xfrm>
        </p:spPr>
        <p:txBody>
          <a:bodyPr/>
          <a:lstStyle/>
          <a:p>
            <a:pPr eaLnBrk="1" hangingPunct="1"/>
            <a:r>
              <a:rPr lang="en-US" sz="3200" b="1" dirty="0" smtClean="0">
                <a:ea typeface="ＭＳ Ｐゴシック" pitchFamily="1" charset="-128"/>
              </a:rPr>
              <a:t>Internships:  USU specifics</a:t>
            </a:r>
          </a:p>
        </p:txBody>
      </p:sp>
      <p:sp>
        <p:nvSpPr>
          <p:cNvPr id="32771" name="Rectangle 3"/>
          <p:cNvSpPr>
            <a:spLocks noGrp="1" noChangeArrowheads="1"/>
          </p:cNvSpPr>
          <p:nvPr>
            <p:ph idx="1"/>
          </p:nvPr>
        </p:nvSpPr>
        <p:spPr>
          <a:xfrm>
            <a:off x="609600" y="1295400"/>
            <a:ext cx="7848600" cy="4648200"/>
          </a:xfrm>
        </p:spPr>
        <p:txBody>
          <a:bodyPr>
            <a:normAutofit/>
          </a:bodyPr>
          <a:lstStyle/>
          <a:p>
            <a:pPr eaLnBrk="1" hangingPunct="1"/>
            <a:endParaRPr lang="en-US" sz="2300" dirty="0" smtClean="0">
              <a:ea typeface="ＭＳ Ｐゴシック" pitchFamily="1" charset="-128"/>
            </a:endParaRPr>
          </a:p>
          <a:p>
            <a:r>
              <a:rPr lang="en-US" sz="2300" dirty="0" smtClean="0">
                <a:ea typeface="ＭＳ Ｐゴシック" pitchFamily="1" charset="-128"/>
              </a:rPr>
              <a:t>Candidates identify internship locations and make arrangements with mentor principals or other appropriate supervisors, and district office personnel.</a:t>
            </a:r>
          </a:p>
          <a:p>
            <a:pPr eaLnBrk="1" hangingPunct="1"/>
            <a:r>
              <a:rPr lang="en-US" sz="2300" dirty="0" smtClean="0">
                <a:ea typeface="ＭＳ Ｐゴシック" pitchFamily="1" charset="-128"/>
              </a:rPr>
              <a:t>Internships involve the application of knowledge and skills learned.  </a:t>
            </a:r>
            <a:endParaRPr lang="en-US" sz="2300" b="1" dirty="0" smtClean="0">
              <a:ea typeface="ＭＳ Ｐゴシック" pitchFamily="1" charset="-128"/>
            </a:endParaRPr>
          </a:p>
          <a:p>
            <a:pPr eaLnBrk="1" hangingPunct="1"/>
            <a:r>
              <a:rPr lang="en-US" sz="2300" dirty="0" smtClean="0">
                <a:ea typeface="ＭＳ Ｐゴシック" pitchFamily="1" charset="-128"/>
              </a:rPr>
              <a:t>50</a:t>
            </a:r>
            <a:r>
              <a:rPr lang="en-US" sz="2300" dirty="0" smtClean="0">
                <a:ea typeface="ＭＳ Ｐゴシック" pitchFamily="1" charset="-128"/>
              </a:rPr>
              <a:t> </a:t>
            </a:r>
            <a:r>
              <a:rPr lang="en-US" sz="2300" dirty="0" smtClean="0">
                <a:ea typeface="ＭＳ Ｐゴシック" pitchFamily="1" charset="-128"/>
              </a:rPr>
              <a:t>hours of internship are embedded as practicum experiences as part of program courses</a:t>
            </a:r>
          </a:p>
        </p:txBody>
      </p:sp>
      <p:sp>
        <p:nvSpPr>
          <p:cNvPr id="32772" name="Date Placeholder 5"/>
          <p:cNvSpPr>
            <a:spLocks noGrp="1"/>
          </p:cNvSpPr>
          <p:nvPr>
            <p:ph type="dt" sz="half" idx="10"/>
          </p:nvPr>
        </p:nvSpPr>
        <p:spPr bwMode="auto">
          <a:noFill/>
          <a:ln>
            <a:miter lim="800000"/>
            <a:headEnd/>
            <a:tailEnd/>
          </a:ln>
        </p:spPr>
        <p:txBody>
          <a:bodyPr/>
          <a:lstStyle/>
          <a:p>
            <a:fld id="{6F1685DE-679C-4A96-B63B-D69D4EE4B82B}" type="datetime1">
              <a:rPr lang="en-US"/>
              <a:pPr/>
              <a:t>10/22/2018</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3663"/>
    </mc:Choice>
    <mc:Fallback>
      <p:transition spd="slow" advTm="113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533400" y="838200"/>
            <a:ext cx="7696200" cy="685800"/>
          </a:xfrm>
        </p:spPr>
        <p:txBody>
          <a:bodyPr/>
          <a:lstStyle/>
          <a:p>
            <a:pPr eaLnBrk="1" hangingPunct="1"/>
            <a:r>
              <a:rPr lang="en-US" sz="3200" b="1" dirty="0" smtClean="0">
                <a:ea typeface="ＭＳ Ｐゴシック" pitchFamily="1" charset="-128"/>
              </a:rPr>
              <a:t>Internship Assistance</a:t>
            </a:r>
          </a:p>
        </p:txBody>
      </p:sp>
      <p:sp>
        <p:nvSpPr>
          <p:cNvPr id="34819" name="Rectangle 3"/>
          <p:cNvSpPr>
            <a:spLocks noGrp="1" noChangeArrowheads="1"/>
          </p:cNvSpPr>
          <p:nvPr>
            <p:ph idx="1"/>
          </p:nvPr>
        </p:nvSpPr>
        <p:spPr>
          <a:xfrm>
            <a:off x="838200" y="2209800"/>
            <a:ext cx="7388225" cy="3733800"/>
          </a:xfrm>
        </p:spPr>
        <p:txBody>
          <a:bodyPr>
            <a:normAutofit/>
          </a:bodyPr>
          <a:lstStyle/>
          <a:p>
            <a:pPr eaLnBrk="1" hangingPunct="1">
              <a:lnSpc>
                <a:spcPct val="80000"/>
              </a:lnSpc>
            </a:pPr>
            <a:r>
              <a:rPr lang="en-US" sz="2400" dirty="0" smtClean="0">
                <a:ea typeface="ＭＳ Ｐゴシック" pitchFamily="1" charset="-128"/>
              </a:rPr>
              <a:t>University field supervisor assigned to each student at beginning of program</a:t>
            </a:r>
          </a:p>
          <a:p>
            <a:pPr eaLnBrk="1" hangingPunct="1">
              <a:lnSpc>
                <a:spcPct val="80000"/>
              </a:lnSpc>
            </a:pPr>
            <a:r>
              <a:rPr lang="en-US" sz="2400" dirty="0" smtClean="0">
                <a:ea typeface="ＭＳ Ｐゴシック" pitchFamily="1" charset="-128"/>
              </a:rPr>
              <a:t>Mentor principals at intern schools</a:t>
            </a:r>
            <a:endParaRPr lang="en-US" sz="2400" dirty="0">
              <a:ea typeface="ＭＳ Ｐゴシック" pitchFamily="1" charset="-128"/>
            </a:endParaRPr>
          </a:p>
          <a:p>
            <a:pPr eaLnBrk="1" hangingPunct="1">
              <a:lnSpc>
                <a:spcPct val="80000"/>
              </a:lnSpc>
            </a:pPr>
            <a:r>
              <a:rPr lang="en-US" sz="2400" dirty="0" smtClean="0">
                <a:ea typeface="ＭＳ Ｐゴシック" pitchFamily="1" charset="-128"/>
              </a:rPr>
              <a:t>Online help sessions </a:t>
            </a:r>
          </a:p>
        </p:txBody>
      </p:sp>
      <p:sp>
        <p:nvSpPr>
          <p:cNvPr id="34820" name="Date Placeholder 5"/>
          <p:cNvSpPr>
            <a:spLocks noGrp="1"/>
          </p:cNvSpPr>
          <p:nvPr>
            <p:ph type="dt" sz="half" idx="10"/>
          </p:nvPr>
        </p:nvSpPr>
        <p:spPr bwMode="auto">
          <a:noFill/>
          <a:ln>
            <a:miter lim="800000"/>
            <a:headEnd/>
            <a:tailEnd/>
          </a:ln>
        </p:spPr>
        <p:txBody>
          <a:bodyPr/>
          <a:lstStyle/>
          <a:p>
            <a:fld id="{74637115-EAB8-4523-9F2E-A3AD1EF4F152}" type="datetime1">
              <a:rPr lang="en-US"/>
              <a:pPr/>
              <a:t>10/22/2018</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1213"/>
    </mc:Choice>
    <mc:Fallback>
      <p:transition spd="slow" advTm="61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09600" y="838200"/>
            <a:ext cx="7620000" cy="685800"/>
          </a:xfrm>
        </p:spPr>
        <p:txBody>
          <a:bodyPr>
            <a:normAutofit/>
          </a:bodyPr>
          <a:lstStyle/>
          <a:p>
            <a:pPr eaLnBrk="1" fontAlgn="auto" hangingPunct="1">
              <a:spcAft>
                <a:spcPts val="0"/>
              </a:spcAft>
              <a:defRPr/>
            </a:pPr>
            <a:r>
              <a:rPr lang="en-US" sz="3200" dirty="0" smtClean="0">
                <a:ea typeface="+mj-ea"/>
                <a:cs typeface="+mj-cs"/>
              </a:rPr>
              <a:t>Additional Program Requirements</a:t>
            </a:r>
            <a:endParaRPr lang="en-US" sz="3200" dirty="0">
              <a:ea typeface="+mj-ea"/>
              <a:cs typeface="+mj-cs"/>
            </a:endParaRPr>
          </a:p>
        </p:txBody>
      </p:sp>
      <p:sp>
        <p:nvSpPr>
          <p:cNvPr id="36867" name="Rectangle 3"/>
          <p:cNvSpPr>
            <a:spLocks noGrp="1" noChangeArrowheads="1"/>
          </p:cNvSpPr>
          <p:nvPr>
            <p:ph idx="1"/>
          </p:nvPr>
        </p:nvSpPr>
        <p:spPr/>
        <p:txBody>
          <a:bodyPr/>
          <a:lstStyle/>
          <a:p>
            <a:pPr eaLnBrk="1" hangingPunct="1"/>
            <a:r>
              <a:rPr lang="en-US" dirty="0" smtClean="0">
                <a:ea typeface="ＭＳ Ｐゴシック" pitchFamily="1" charset="-128"/>
              </a:rPr>
              <a:t>PRAXIS II test, Educational Leadership: Administration and Supervision (</a:t>
            </a:r>
            <a:r>
              <a:rPr lang="en-US" dirty="0" smtClean="0">
                <a:ea typeface="ＭＳ Ｐゴシック" pitchFamily="1" charset="-128"/>
              </a:rPr>
              <a:t>5412-computer </a:t>
            </a:r>
            <a:r>
              <a:rPr lang="en-US" dirty="0" smtClean="0">
                <a:ea typeface="ＭＳ Ｐゴシック" pitchFamily="1" charset="-128"/>
              </a:rPr>
              <a:t>based, or </a:t>
            </a:r>
            <a:r>
              <a:rPr lang="en-US" dirty="0" smtClean="0">
                <a:ea typeface="ＭＳ Ｐゴシック" pitchFamily="1" charset="-128"/>
              </a:rPr>
              <a:t>0412 </a:t>
            </a:r>
            <a:r>
              <a:rPr lang="en-US" dirty="0" smtClean="0">
                <a:ea typeface="ＭＳ Ｐゴシック" pitchFamily="1" charset="-128"/>
              </a:rPr>
              <a:t>paper based)</a:t>
            </a:r>
          </a:p>
          <a:p>
            <a:pPr eaLnBrk="1" hangingPunct="1"/>
            <a:r>
              <a:rPr lang="en-US" dirty="0" smtClean="0">
                <a:ea typeface="ＭＳ Ｐゴシック" pitchFamily="1" charset="-128"/>
              </a:rPr>
              <a:t>During the program, students are expected to complete an action research project.</a:t>
            </a:r>
            <a:endParaRPr lang="en-US" dirty="0">
              <a:ea typeface="ＭＳ Ｐゴシック" pitchFamily="1" charset="-128"/>
            </a:endParaRPr>
          </a:p>
        </p:txBody>
      </p:sp>
      <p:sp>
        <p:nvSpPr>
          <p:cNvPr id="36868" name="Date Placeholder 5"/>
          <p:cNvSpPr>
            <a:spLocks noGrp="1"/>
          </p:cNvSpPr>
          <p:nvPr>
            <p:ph type="dt" sz="half" idx="10"/>
          </p:nvPr>
        </p:nvSpPr>
        <p:spPr bwMode="auto">
          <a:noFill/>
          <a:ln>
            <a:miter lim="800000"/>
            <a:headEnd/>
            <a:tailEnd/>
          </a:ln>
        </p:spPr>
        <p:txBody>
          <a:bodyPr/>
          <a:lstStyle/>
          <a:p>
            <a:fld id="{40A405F1-CE57-4081-BB2F-13757CB2B2A3}" type="datetime1">
              <a:rPr lang="en-US"/>
              <a:pPr/>
              <a:t>10/22/2018</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7047"/>
    </mc:Choice>
    <mc:Fallback>
      <p:transition spd="slow" advTm="47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Information</a:t>
            </a:r>
            <a:endParaRPr lang="en-US" dirty="0"/>
          </a:p>
        </p:txBody>
      </p:sp>
      <p:pic>
        <p:nvPicPr>
          <p:cNvPr id="5" name="Content Placeholder 4"/>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5029200" y="3389371"/>
            <a:ext cx="1878915" cy="1880489"/>
          </a:xfrm>
        </p:spPr>
      </p:pic>
      <p:sp>
        <p:nvSpPr>
          <p:cNvPr id="4" name="Date Placeholder 3"/>
          <p:cNvSpPr>
            <a:spLocks noGrp="1"/>
          </p:cNvSpPr>
          <p:nvPr>
            <p:ph type="dt" sz="half" idx="10"/>
          </p:nvPr>
        </p:nvSpPr>
        <p:spPr/>
        <p:txBody>
          <a:bodyPr/>
          <a:lstStyle/>
          <a:p>
            <a:fld id="{D6783C0A-27FC-47D6-900C-000F94B25C9A}" type="datetime1">
              <a:rPr lang="en-US" smtClean="0"/>
              <a:pPr/>
              <a:t>10/22/2018</a:t>
            </a:fld>
            <a:endParaRPr lang="en-US"/>
          </a:p>
        </p:txBody>
      </p:sp>
      <p:sp>
        <p:nvSpPr>
          <p:cNvPr id="6" name="TextBox 5"/>
          <p:cNvSpPr txBox="1"/>
          <p:nvPr/>
        </p:nvSpPr>
        <p:spPr>
          <a:xfrm>
            <a:off x="1295400" y="1828800"/>
            <a:ext cx="6098041" cy="3785652"/>
          </a:xfrm>
          <a:prstGeom prst="rect">
            <a:avLst/>
          </a:prstGeom>
          <a:noFill/>
        </p:spPr>
        <p:txBody>
          <a:bodyPr wrap="square" rtlCol="0">
            <a:spAutoFit/>
          </a:bodyPr>
          <a:lstStyle/>
          <a:p>
            <a:r>
              <a:rPr lang="en-US" dirty="0" smtClean="0"/>
              <a:t>Greg Lewis, PhD</a:t>
            </a:r>
          </a:p>
          <a:p>
            <a:r>
              <a:rPr lang="en-US" b="0" dirty="0" smtClean="0"/>
              <a:t>Instructional Leadership</a:t>
            </a:r>
          </a:p>
          <a:p>
            <a:r>
              <a:rPr lang="en-US" b="0" dirty="0" smtClean="0"/>
              <a:t>School of Teacher Education and Leadership</a:t>
            </a:r>
          </a:p>
          <a:p>
            <a:r>
              <a:rPr lang="en-US" b="0" dirty="0" smtClean="0"/>
              <a:t>Utah State University</a:t>
            </a:r>
          </a:p>
          <a:p>
            <a:endParaRPr lang="en-US" dirty="0" smtClean="0"/>
          </a:p>
          <a:p>
            <a:endParaRPr lang="en-US" dirty="0"/>
          </a:p>
          <a:p>
            <a:endParaRPr lang="en-US" dirty="0"/>
          </a:p>
          <a:p>
            <a:r>
              <a:rPr lang="en-US" dirty="0" smtClean="0">
                <a:hlinkClick r:id="rId6"/>
              </a:rPr>
              <a:t>greg.lewis@usu.edu</a:t>
            </a:r>
            <a:endParaRPr lang="en-US" dirty="0" smtClean="0"/>
          </a:p>
          <a:p>
            <a:r>
              <a:rPr lang="en-US" dirty="0" smtClean="0"/>
              <a:t>435-797-3912</a:t>
            </a:r>
          </a:p>
          <a:p>
            <a:r>
              <a:rPr lang="en-US" dirty="0" smtClean="0"/>
              <a:t>801-940-7216 (cell)</a:t>
            </a: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01684804"/>
      </p:ext>
    </p:extLst>
  </p:cSld>
  <p:clrMapOvr>
    <a:masterClrMapping/>
  </p:clrMapOvr>
  <mc:AlternateContent xmlns:mc="http://schemas.openxmlformats.org/markup-compatibility/2006" xmlns:p14="http://schemas.microsoft.com/office/powerpoint/2010/main">
    <mc:Choice Requires="p14">
      <p:transition spd="slow" p14:dur="2000" advTm="14083"/>
    </mc:Choice>
    <mc:Fallback xmlns="">
      <p:transition spd="slow" advTm="14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914400" y="838200"/>
            <a:ext cx="7315200" cy="685800"/>
          </a:xfrm>
        </p:spPr>
        <p:txBody>
          <a:bodyPr>
            <a:normAutofit/>
          </a:bodyPr>
          <a:lstStyle/>
          <a:p>
            <a:pPr eaLnBrk="1" fontAlgn="auto" hangingPunct="1">
              <a:spcAft>
                <a:spcPts val="0"/>
              </a:spcAft>
              <a:defRPr/>
            </a:pPr>
            <a:r>
              <a:rPr lang="en-US" b="1">
                <a:ea typeface="+mj-ea"/>
                <a:cs typeface="+mj-cs"/>
              </a:rPr>
              <a:t>Contact Information</a:t>
            </a:r>
            <a:r>
              <a:rPr lang="en-US">
                <a:ea typeface="+mj-ea"/>
                <a:cs typeface="+mj-cs"/>
              </a:rPr>
              <a:t>	</a:t>
            </a:r>
          </a:p>
        </p:txBody>
      </p:sp>
      <p:sp>
        <p:nvSpPr>
          <p:cNvPr id="40963" name="Rectangle 3"/>
          <p:cNvSpPr>
            <a:spLocks noGrp="1" noChangeArrowheads="1"/>
          </p:cNvSpPr>
          <p:nvPr>
            <p:ph idx="1"/>
          </p:nvPr>
        </p:nvSpPr>
        <p:spPr>
          <a:xfrm>
            <a:off x="1143000" y="1752600"/>
            <a:ext cx="7083425" cy="4191000"/>
          </a:xfrm>
        </p:spPr>
        <p:txBody>
          <a:bodyPr>
            <a:normAutofit/>
          </a:bodyPr>
          <a:lstStyle/>
          <a:p>
            <a:pPr eaLnBrk="1" hangingPunct="1">
              <a:lnSpc>
                <a:spcPct val="70000"/>
              </a:lnSpc>
              <a:buFontTx/>
              <a:buNone/>
            </a:pPr>
            <a:r>
              <a:rPr lang="en-US" b="1" dirty="0" smtClean="0">
                <a:ea typeface="ＭＳ Ｐゴシック" pitchFamily="1" charset="-128"/>
              </a:rPr>
              <a:t>	Instructional Leadership Program</a:t>
            </a:r>
          </a:p>
          <a:p>
            <a:pPr eaLnBrk="1" hangingPunct="1">
              <a:lnSpc>
                <a:spcPct val="70000"/>
              </a:lnSpc>
              <a:buFontTx/>
              <a:buNone/>
            </a:pPr>
            <a:r>
              <a:rPr lang="en-US" b="1" dirty="0" smtClean="0">
                <a:ea typeface="ＭＳ Ｐゴシック" pitchFamily="1" charset="-128"/>
              </a:rPr>
              <a:t>	2805 Old Main Hill</a:t>
            </a:r>
          </a:p>
          <a:p>
            <a:pPr eaLnBrk="1" hangingPunct="1">
              <a:lnSpc>
                <a:spcPct val="70000"/>
              </a:lnSpc>
              <a:buFontTx/>
              <a:buNone/>
            </a:pPr>
            <a:r>
              <a:rPr lang="en-US" b="1" dirty="0" smtClean="0">
                <a:ea typeface="ＭＳ Ｐゴシック" pitchFamily="1" charset="-128"/>
              </a:rPr>
              <a:t>	Logan UT, 84322-2800</a:t>
            </a:r>
          </a:p>
          <a:p>
            <a:pPr eaLnBrk="1" hangingPunct="1">
              <a:lnSpc>
                <a:spcPct val="70000"/>
              </a:lnSpc>
              <a:buFontTx/>
              <a:buNone/>
            </a:pPr>
            <a:r>
              <a:rPr lang="en-US" b="1" dirty="0" smtClean="0">
                <a:ea typeface="ＭＳ Ｐゴシック" pitchFamily="1" charset="-128"/>
              </a:rPr>
              <a:t>	Phone (435)797-1473</a:t>
            </a:r>
          </a:p>
          <a:p>
            <a:pPr eaLnBrk="1" hangingPunct="1">
              <a:lnSpc>
                <a:spcPct val="70000"/>
              </a:lnSpc>
              <a:buFontTx/>
              <a:buNone/>
            </a:pPr>
            <a:r>
              <a:rPr lang="en-US" b="1" dirty="0" smtClean="0">
                <a:ea typeface="ＭＳ Ｐゴシック" pitchFamily="1" charset="-128"/>
              </a:rPr>
              <a:t>	Fax  (435)797-0372</a:t>
            </a:r>
          </a:p>
          <a:p>
            <a:pPr algn="ctr" eaLnBrk="1" hangingPunct="1">
              <a:lnSpc>
                <a:spcPct val="70000"/>
              </a:lnSpc>
              <a:buFontTx/>
              <a:buNone/>
            </a:pPr>
            <a:r>
              <a:rPr lang="en-US" sz="2000" b="1" dirty="0" smtClean="0">
                <a:ea typeface="ＭＳ Ｐゴシック" pitchFamily="1" charset="-128"/>
              </a:rPr>
              <a:t> </a:t>
            </a:r>
            <a:r>
              <a:rPr lang="en-US" b="1" dirty="0" smtClean="0">
                <a:ea typeface="ＭＳ Ｐゴシック" pitchFamily="1" charset="-128"/>
                <a:hlinkClick r:id="rId5"/>
              </a:rPr>
              <a:t>http://www.teal.usu.edu/htm/asc</a:t>
            </a:r>
            <a:r>
              <a:rPr lang="en-US" b="1" dirty="0" smtClean="0">
                <a:ea typeface="ＭＳ Ｐゴシック" pitchFamily="1" charset="-128"/>
              </a:rPr>
              <a:t> </a:t>
            </a:r>
            <a:br>
              <a:rPr lang="en-US" b="1" dirty="0" smtClean="0">
                <a:ea typeface="ＭＳ Ｐゴシック" pitchFamily="1" charset="-128"/>
              </a:rPr>
            </a:br>
            <a:endParaRPr lang="en-US" b="1" dirty="0" smtClean="0">
              <a:ea typeface="ＭＳ Ｐゴシック" pitchFamily="1" charset="-128"/>
            </a:endParaRPr>
          </a:p>
          <a:p>
            <a:pPr lvl="1" eaLnBrk="1" hangingPunct="1">
              <a:lnSpc>
                <a:spcPct val="70000"/>
              </a:lnSpc>
            </a:pPr>
            <a:r>
              <a:rPr lang="en-US" sz="1700" dirty="0" smtClean="0">
                <a:ea typeface="ＭＳ Ｐゴシック" pitchFamily="1" charset="-128"/>
              </a:rPr>
              <a:t>Dr. Greg Lewis	</a:t>
            </a:r>
            <a:r>
              <a:rPr lang="en-US" sz="1600" dirty="0" smtClean="0">
                <a:ea typeface="ＭＳ Ｐゴシック" pitchFamily="1" charset="-128"/>
                <a:hlinkClick r:id="rId6"/>
              </a:rPr>
              <a:t>greg.lewis@usu.edu</a:t>
            </a:r>
            <a:r>
              <a:rPr lang="en-US" sz="1600" dirty="0" smtClean="0">
                <a:ea typeface="ＭＳ Ｐゴシック" pitchFamily="1" charset="-128"/>
              </a:rPr>
              <a:t> </a:t>
            </a:r>
          </a:p>
          <a:p>
            <a:pPr lvl="1" eaLnBrk="1" hangingPunct="1">
              <a:lnSpc>
                <a:spcPct val="70000"/>
              </a:lnSpc>
            </a:pPr>
            <a:r>
              <a:rPr lang="en-US" sz="1700" dirty="0" smtClean="0">
                <a:ea typeface="ＭＳ Ｐゴシック" pitchFamily="1" charset="-128"/>
              </a:rPr>
              <a:t>Dr. Courtney Stewart 	</a:t>
            </a:r>
            <a:r>
              <a:rPr lang="en-US" sz="1600" dirty="0" smtClean="0">
                <a:ea typeface="ＭＳ Ｐゴシック" pitchFamily="1" charset="-128"/>
                <a:hlinkClick r:id="rId7"/>
              </a:rPr>
              <a:t>courtney.stewart@usu.edu</a:t>
            </a:r>
            <a:r>
              <a:rPr lang="en-US" sz="1600" dirty="0" smtClean="0">
                <a:ea typeface="ＭＳ Ｐゴシック" pitchFamily="1" charset="-128"/>
              </a:rPr>
              <a:t>  </a:t>
            </a:r>
          </a:p>
          <a:p>
            <a:pPr lvl="1" eaLnBrk="1" hangingPunct="1">
              <a:lnSpc>
                <a:spcPct val="70000"/>
              </a:lnSpc>
            </a:pPr>
            <a:r>
              <a:rPr lang="en-US" sz="1700" dirty="0" smtClean="0">
                <a:ea typeface="ＭＳ Ｐゴシック" pitchFamily="1" charset="-128"/>
              </a:rPr>
              <a:t>Lori Hyde	</a:t>
            </a:r>
            <a:r>
              <a:rPr lang="en-US" sz="1500" dirty="0" smtClean="0">
                <a:ea typeface="ＭＳ Ｐゴシック" pitchFamily="1" charset="-128"/>
              </a:rPr>
              <a:t>	</a:t>
            </a:r>
            <a:r>
              <a:rPr lang="en-US" sz="1600" dirty="0" smtClean="0">
                <a:ea typeface="ＭＳ Ｐゴシック" pitchFamily="1" charset="-128"/>
                <a:hlinkClick r:id="rId8"/>
              </a:rPr>
              <a:t>lori.hyde@usu.edu</a:t>
            </a:r>
            <a:r>
              <a:rPr lang="en-US" sz="1600" dirty="0" smtClean="0">
                <a:ea typeface="ＭＳ Ｐゴシック" pitchFamily="1" charset="-128"/>
              </a:rPr>
              <a:t>   </a:t>
            </a:r>
            <a:br>
              <a:rPr lang="en-US" sz="1600" dirty="0" smtClean="0">
                <a:ea typeface="ＭＳ Ｐゴシック" pitchFamily="1" charset="-128"/>
              </a:rPr>
            </a:br>
            <a:r>
              <a:rPr lang="en-US" sz="1600" dirty="0" smtClean="0">
                <a:ea typeface="ＭＳ Ｐゴシック" pitchFamily="1" charset="-128"/>
              </a:rPr>
              <a:t>(Staff Assistant)</a:t>
            </a:r>
          </a:p>
          <a:p>
            <a:pPr lvl="1" eaLnBrk="1" hangingPunct="1">
              <a:lnSpc>
                <a:spcPct val="70000"/>
              </a:lnSpc>
              <a:buFontTx/>
              <a:buNone/>
            </a:pPr>
            <a:endParaRPr lang="en-US" sz="1600" dirty="0" smtClean="0">
              <a:ea typeface="ＭＳ Ｐゴシック" pitchFamily="1" charset="-128"/>
            </a:endParaRPr>
          </a:p>
        </p:txBody>
      </p:sp>
      <p:sp>
        <p:nvSpPr>
          <p:cNvPr id="40964" name="Date Placeholder 5"/>
          <p:cNvSpPr>
            <a:spLocks noGrp="1"/>
          </p:cNvSpPr>
          <p:nvPr>
            <p:ph type="dt" sz="half" idx="10"/>
          </p:nvPr>
        </p:nvSpPr>
        <p:spPr bwMode="auto">
          <a:noFill/>
          <a:ln>
            <a:miter lim="800000"/>
            <a:headEnd/>
            <a:tailEnd/>
          </a:ln>
        </p:spPr>
        <p:txBody>
          <a:bodyPr/>
          <a:lstStyle/>
          <a:p>
            <a:fld id="{3C5BFDB7-169C-46BD-B83D-6A691795ABEA}" type="datetime1">
              <a:rPr lang="en-US"/>
              <a:pPr/>
              <a:t>10/22/2018</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603"/>
    </mc:Choice>
    <mc:Fallback>
      <p:transition spd="slow" advTm="20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09600" y="4114800"/>
            <a:ext cx="7851648" cy="2133600"/>
          </a:xfrm>
          <a:extLst/>
        </p:spPr>
        <p:txBody>
          <a:bodyPr>
            <a:normAutofit fontScale="90000"/>
          </a:bodyPr>
          <a:lstStyle/>
          <a:p>
            <a:pPr algn="ctr"/>
            <a:r>
              <a:rPr lang="en-US" dirty="0" smtClean="0"/>
              <a:t>Semesters Begin:</a:t>
            </a:r>
            <a:br>
              <a:rPr lang="en-US" dirty="0" smtClean="0"/>
            </a:br>
            <a:r>
              <a:rPr lang="en-US" sz="2700" dirty="0" smtClean="0">
                <a:ea typeface="ＭＳ Ｐゴシック" pitchFamily="1" charset="-128"/>
              </a:rPr>
              <a:t>January (Spring)</a:t>
            </a:r>
            <a:br>
              <a:rPr lang="en-US" sz="2700" dirty="0" smtClean="0">
                <a:ea typeface="ＭＳ Ｐゴシック" pitchFamily="1" charset="-128"/>
              </a:rPr>
            </a:br>
            <a:r>
              <a:rPr lang="en-US" sz="2700" dirty="0" smtClean="0">
                <a:ea typeface="ＭＳ Ｐゴシック" pitchFamily="1" charset="-128"/>
              </a:rPr>
              <a:t>May (Summer)</a:t>
            </a:r>
            <a:br>
              <a:rPr lang="en-US" sz="2700" dirty="0" smtClean="0">
                <a:ea typeface="ＭＳ Ｐゴシック" pitchFamily="1" charset="-128"/>
              </a:rPr>
            </a:br>
            <a:r>
              <a:rPr lang="en-US" sz="2700" dirty="0" smtClean="0">
                <a:ea typeface="ＭＳ Ｐゴシック" pitchFamily="1" charset="-128"/>
              </a:rPr>
              <a:t>August (Fall)</a:t>
            </a:r>
            <a:br>
              <a:rPr lang="en-US" sz="2700" dirty="0" smtClean="0">
                <a:ea typeface="ＭＳ Ｐゴシック" pitchFamily="1" charset="-128"/>
              </a:rPr>
            </a:br>
            <a:r>
              <a:rPr lang="en-US" sz="2200" dirty="0" smtClean="0">
                <a:ea typeface="ＭＳ Ｐゴシック" pitchFamily="1" charset="-128"/>
              </a:rPr>
              <a:t/>
            </a:r>
            <a:br>
              <a:rPr lang="en-US" sz="2200" dirty="0" smtClean="0">
                <a:ea typeface="ＭＳ Ｐゴシック" pitchFamily="1" charset="-128"/>
              </a:rPr>
            </a:br>
            <a:endParaRPr lang="en-US" sz="2200" dirty="0"/>
          </a:p>
        </p:txBody>
      </p:sp>
      <p:sp>
        <p:nvSpPr>
          <p:cNvPr id="43012" name="Date Placeholder 3"/>
          <p:cNvSpPr>
            <a:spLocks noGrp="1"/>
          </p:cNvSpPr>
          <p:nvPr>
            <p:ph type="dt" sz="half" idx="10"/>
          </p:nvPr>
        </p:nvSpPr>
        <p:spPr bwMode="auto">
          <a:noFill/>
          <a:ln>
            <a:miter lim="800000"/>
            <a:headEnd/>
            <a:tailEnd/>
          </a:ln>
        </p:spPr>
        <p:txBody>
          <a:bodyPr/>
          <a:lstStyle/>
          <a:p>
            <a:fld id="{5D596EA7-DF0C-406E-8C1A-93E54D0F88CE}" type="datetime1">
              <a:rPr lang="en-US"/>
              <a:pPr/>
              <a:t>10/22/2018</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529"/>
    </mc:Choice>
    <mc:Fallback>
      <p:transition spd="slow" advTm="19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7556313" cy="1116106"/>
          </a:xfrm>
        </p:spPr>
        <p:txBody>
          <a:bodyPr/>
          <a:lstStyle/>
          <a:p>
            <a:r>
              <a:rPr lang="en-US" dirty="0" smtClean="0"/>
              <a:t>Why Get an Administrative License?</a:t>
            </a:r>
            <a:endParaRPr lang="en-US" dirty="0"/>
          </a:p>
        </p:txBody>
      </p:sp>
      <p:sp>
        <p:nvSpPr>
          <p:cNvPr id="3" name="Content Placeholder 2"/>
          <p:cNvSpPr>
            <a:spLocks noGrp="1"/>
          </p:cNvSpPr>
          <p:nvPr>
            <p:ph idx="1"/>
          </p:nvPr>
        </p:nvSpPr>
        <p:spPr>
          <a:xfrm>
            <a:off x="498474" y="2286000"/>
            <a:ext cx="7556313" cy="3840163"/>
          </a:xfrm>
        </p:spPr>
        <p:txBody>
          <a:bodyPr>
            <a:normAutofit/>
          </a:bodyPr>
          <a:lstStyle/>
          <a:p>
            <a:r>
              <a:rPr lang="en-US" sz="2400" dirty="0" smtClean="0"/>
              <a:t>Make a difference for the greatest number of students</a:t>
            </a:r>
          </a:p>
          <a:p>
            <a:r>
              <a:rPr lang="en-US" sz="2400" dirty="0" smtClean="0"/>
              <a:t>Become an expert in the field that you love</a:t>
            </a:r>
          </a:p>
          <a:p>
            <a:r>
              <a:rPr lang="en-US" sz="2400" dirty="0" smtClean="0"/>
              <a:t>Long-term investment in your earning potential</a:t>
            </a:r>
          </a:p>
          <a:p>
            <a:r>
              <a:rPr lang="en-US" sz="2400" dirty="0" smtClean="0"/>
              <a:t>Career advancement opportunities</a:t>
            </a:r>
            <a:endParaRPr lang="en-US" sz="2400" dirty="0"/>
          </a:p>
        </p:txBody>
      </p:sp>
      <p:sp>
        <p:nvSpPr>
          <p:cNvPr id="4" name="Date Placeholder 3"/>
          <p:cNvSpPr>
            <a:spLocks noGrp="1"/>
          </p:cNvSpPr>
          <p:nvPr>
            <p:ph type="dt" sz="half" idx="10"/>
          </p:nvPr>
        </p:nvSpPr>
        <p:spPr/>
        <p:txBody>
          <a:bodyPr/>
          <a:lstStyle/>
          <a:p>
            <a:fld id="{D6783C0A-27FC-47D6-900C-000F94B25C9A}" type="datetime1">
              <a:rPr lang="en-US" smtClean="0"/>
              <a:pPr/>
              <a:t>10/31/2018</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14864885"/>
      </p:ext>
    </p:extLst>
  </p:cSld>
  <p:clrMapOvr>
    <a:masterClrMapping/>
  </p:clrMapOvr>
  <mc:AlternateContent xmlns:mc="http://schemas.openxmlformats.org/markup-compatibility/2006">
    <mc:Choice xmlns:p14="http://schemas.microsoft.com/office/powerpoint/2010/main" Requires="p14">
      <p:transition spd="slow" p14:dur="2000" advTm="25637"/>
    </mc:Choice>
    <mc:Fallback>
      <p:transition spd="slow" advTm="25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838200"/>
            <a:ext cx="7556313" cy="762000"/>
          </a:xfrm>
        </p:spPr>
        <p:txBody>
          <a:bodyPr/>
          <a:lstStyle/>
          <a:p>
            <a:r>
              <a:rPr lang="en-US" dirty="0" smtClean="0"/>
              <a:t>Why Choose USU</a:t>
            </a:r>
            <a:endParaRPr lang="en-US" dirty="0"/>
          </a:p>
        </p:txBody>
      </p:sp>
      <p:sp>
        <p:nvSpPr>
          <p:cNvPr id="3" name="Content Placeholder 2"/>
          <p:cNvSpPr>
            <a:spLocks noGrp="1"/>
          </p:cNvSpPr>
          <p:nvPr>
            <p:ph idx="1"/>
          </p:nvPr>
        </p:nvSpPr>
        <p:spPr>
          <a:xfrm>
            <a:off x="533400" y="2209800"/>
            <a:ext cx="7556313" cy="4144963"/>
          </a:xfrm>
        </p:spPr>
        <p:txBody>
          <a:bodyPr>
            <a:normAutofit/>
          </a:bodyPr>
          <a:lstStyle/>
          <a:p>
            <a:r>
              <a:rPr lang="en-US" sz="2400" dirty="0" smtClean="0">
                <a:solidFill>
                  <a:schemeClr val="accent2">
                    <a:lumMod val="75000"/>
                    <a:lumOff val="25000"/>
                  </a:schemeClr>
                </a:solidFill>
              </a:rPr>
              <a:t>Quality:  </a:t>
            </a:r>
            <a:r>
              <a:rPr lang="en-US" sz="2400" dirty="0" smtClean="0"/>
              <a:t>US News &amp; World Report ranks USU in the top 30 Graduate Schools of Education in the country.</a:t>
            </a:r>
          </a:p>
          <a:p>
            <a:r>
              <a:rPr lang="en-US" sz="2400" dirty="0" smtClean="0">
                <a:solidFill>
                  <a:schemeClr val="accent2">
                    <a:lumMod val="75000"/>
                    <a:lumOff val="25000"/>
                  </a:schemeClr>
                </a:solidFill>
              </a:rPr>
              <a:t>Affordability:  </a:t>
            </a:r>
            <a:r>
              <a:rPr lang="en-US" sz="2400" dirty="0" err="1" smtClean="0"/>
              <a:t>GradSchoolHub</a:t>
            </a:r>
            <a:r>
              <a:rPr lang="en-US" sz="2400" dirty="0" smtClean="0"/>
              <a:t> ranked our master’s program number one in the country after adjusting for cost.</a:t>
            </a:r>
          </a:p>
          <a:p>
            <a:r>
              <a:rPr lang="en-US" sz="2400" dirty="0" smtClean="0">
                <a:solidFill>
                  <a:schemeClr val="accent2">
                    <a:lumMod val="75000"/>
                    <a:lumOff val="25000"/>
                  </a:schemeClr>
                </a:solidFill>
              </a:rPr>
              <a:t>Flexibility:  </a:t>
            </a:r>
            <a:r>
              <a:rPr lang="en-US" sz="2400" dirty="0" smtClean="0"/>
              <a:t>Our programs are for the working professional.  For most classes you attend class from your home computer.</a:t>
            </a:r>
            <a:endParaRPr lang="en-US" sz="2400" dirty="0"/>
          </a:p>
        </p:txBody>
      </p:sp>
      <p:sp>
        <p:nvSpPr>
          <p:cNvPr id="4" name="Date Placeholder 3"/>
          <p:cNvSpPr>
            <a:spLocks noGrp="1"/>
          </p:cNvSpPr>
          <p:nvPr>
            <p:ph type="dt" sz="half" idx="10"/>
          </p:nvPr>
        </p:nvSpPr>
        <p:spPr/>
        <p:txBody>
          <a:bodyPr/>
          <a:lstStyle/>
          <a:p>
            <a:fld id="{D6783C0A-27FC-47D6-900C-000F94B25C9A}" type="datetime1">
              <a:rPr lang="en-US" smtClean="0"/>
              <a:pPr/>
              <a:t>10/31/2018</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94537536"/>
      </p:ext>
    </p:extLst>
  </p:cSld>
  <p:clrMapOvr>
    <a:masterClrMapping/>
  </p:clrMapOvr>
  <mc:AlternateContent xmlns:mc="http://schemas.openxmlformats.org/markup-compatibility/2006">
    <mc:Choice xmlns:p14="http://schemas.microsoft.com/office/powerpoint/2010/main" Requires="p14">
      <p:transition spd="slow" p14:dur="2000" advTm="44806"/>
    </mc:Choice>
    <mc:Fallback>
      <p:transition spd="slow" advTm="44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smtClean="0">
                <a:ea typeface="ＭＳ Ｐゴシック" pitchFamily="1" charset="-128"/>
              </a:rPr>
              <a:t>Pathways to a degree and/or licensure:</a:t>
            </a:r>
            <a:endParaRPr lang="en-US" dirty="0" smtClean="0">
              <a:ea typeface="ＭＳ Ｐゴシック" pitchFamily="1" charset="-128"/>
            </a:endParaRPr>
          </a:p>
        </p:txBody>
      </p:sp>
      <p:sp>
        <p:nvSpPr>
          <p:cNvPr id="19459" name="Content Placeholder 2"/>
          <p:cNvSpPr>
            <a:spLocks noGrp="1"/>
          </p:cNvSpPr>
          <p:nvPr>
            <p:ph idx="1"/>
          </p:nvPr>
        </p:nvSpPr>
        <p:spPr/>
        <p:txBody>
          <a:bodyPr>
            <a:normAutofit/>
          </a:bodyPr>
          <a:lstStyle/>
          <a:p>
            <a:pPr marL="514350" indent="-514350" eaLnBrk="1" hangingPunct="1">
              <a:buFont typeface="Calibri" pitchFamily="1" charset="0"/>
              <a:buAutoNum type="arabicPeriod"/>
            </a:pPr>
            <a:r>
              <a:rPr lang="en-US" dirty="0" smtClean="0">
                <a:ea typeface="ＭＳ Ｐゴシック" pitchFamily="1" charset="-128"/>
              </a:rPr>
              <a:t>MEd in Instructional Leadership—a master’s degree and an administrative license</a:t>
            </a:r>
          </a:p>
          <a:p>
            <a:pPr marL="514350" indent="-514350" eaLnBrk="1" hangingPunct="1">
              <a:buFont typeface="Calibri" pitchFamily="1" charset="0"/>
              <a:buAutoNum type="arabicPeriod"/>
            </a:pPr>
            <a:r>
              <a:rPr lang="en-US" dirty="0" smtClean="0">
                <a:ea typeface="ＭＳ Ｐゴシック" pitchFamily="1" charset="-128"/>
              </a:rPr>
              <a:t>Administrative/Supervisory </a:t>
            </a:r>
            <a:r>
              <a:rPr lang="en-US" dirty="0" smtClean="0">
                <a:ea typeface="ＭＳ Ｐゴシック" pitchFamily="1" charset="-128"/>
              </a:rPr>
              <a:t>Concentration (</a:t>
            </a:r>
            <a:r>
              <a:rPr lang="en-US" dirty="0" smtClean="0">
                <a:ea typeface="ＭＳ Ｐゴシック" pitchFamily="1" charset="-128"/>
              </a:rPr>
              <a:t>ASC)—Administrative Licensure only</a:t>
            </a:r>
            <a:endParaRPr lang="en-US" dirty="0" smtClean="0">
              <a:ea typeface="ＭＳ Ｐゴシック" pitchFamily="1" charset="-128"/>
            </a:endParaRPr>
          </a:p>
          <a:p>
            <a:pPr marL="514350" indent="-514350" eaLnBrk="1" hangingPunct="1">
              <a:buFont typeface="Calibri" pitchFamily="1" charset="0"/>
              <a:buAutoNum type="arabicPeriod"/>
            </a:pPr>
            <a:r>
              <a:rPr lang="en-US" dirty="0" smtClean="0">
                <a:ea typeface="ＭＳ Ｐゴシック" pitchFamily="1" charset="-128"/>
              </a:rPr>
              <a:t>PhD in Instructional Leadership—earn a doctorate with a focus on research</a:t>
            </a:r>
          </a:p>
          <a:p>
            <a:pPr marL="514350" indent="-514350" eaLnBrk="1" hangingPunct="1">
              <a:buFont typeface="Calibri" pitchFamily="1" charset="0"/>
              <a:buAutoNum type="arabicPeriod"/>
            </a:pPr>
            <a:r>
              <a:rPr lang="en-US" dirty="0" smtClean="0">
                <a:ea typeface="ＭＳ Ｐゴシック" pitchFamily="1" charset="-128"/>
              </a:rPr>
              <a:t>EdD in Instructional Leadership—achieve a doctorate with a focus on solving educational leadership problems</a:t>
            </a:r>
            <a:endParaRPr lang="en-US" dirty="0" smtClean="0">
              <a:ea typeface="ＭＳ Ｐゴシック" pitchFamily="1" charset="-128"/>
            </a:endParaRPr>
          </a:p>
          <a:p>
            <a:pPr marL="0" indent="0" eaLnBrk="1" hangingPunct="1">
              <a:buNone/>
            </a:pPr>
            <a:endParaRPr lang="en-US" dirty="0">
              <a:ea typeface="ＭＳ Ｐゴシック" pitchFamily="1" charset="-128"/>
            </a:endParaRPr>
          </a:p>
        </p:txBody>
      </p:sp>
      <p:sp>
        <p:nvSpPr>
          <p:cNvPr id="19460" name="Date Placeholder 3"/>
          <p:cNvSpPr>
            <a:spLocks noGrp="1"/>
          </p:cNvSpPr>
          <p:nvPr>
            <p:ph type="dt" sz="half" idx="10"/>
          </p:nvPr>
        </p:nvSpPr>
        <p:spPr bwMode="auto">
          <a:noFill/>
          <a:ln>
            <a:miter lim="800000"/>
            <a:headEnd/>
            <a:tailEnd/>
          </a:ln>
        </p:spPr>
        <p:txBody>
          <a:bodyPr/>
          <a:lstStyle/>
          <a:p>
            <a:fld id="{A81F4D4A-3A1D-494B-B795-4E0D67CFBC1F}" type="datetime1">
              <a:rPr lang="en-US"/>
              <a:pPr/>
              <a:t>10/22/2018</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3089"/>
    </mc:Choice>
    <mc:Fallback>
      <p:transition spd="slow" advTm="83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US" dirty="0" smtClean="0">
                <a:ea typeface="ＭＳ Ｐゴシック" pitchFamily="1" charset="-128"/>
              </a:rPr>
              <a:t>Delivery of Coursework</a:t>
            </a:r>
          </a:p>
        </p:txBody>
      </p:sp>
      <p:sp>
        <p:nvSpPr>
          <p:cNvPr id="31747" name="Content Placeholder 2"/>
          <p:cNvSpPr>
            <a:spLocks noGrp="1"/>
          </p:cNvSpPr>
          <p:nvPr>
            <p:ph idx="1"/>
          </p:nvPr>
        </p:nvSpPr>
        <p:spPr/>
        <p:txBody>
          <a:bodyPr/>
          <a:lstStyle/>
          <a:p>
            <a:pPr eaLnBrk="1" hangingPunct="1"/>
            <a:r>
              <a:rPr lang="en-US" dirty="0" smtClean="0">
                <a:ea typeface="ＭＳ Ｐゴシック" pitchFamily="1" charset="-128"/>
              </a:rPr>
              <a:t>Fall and Spring Semesters: distance technologies</a:t>
            </a:r>
          </a:p>
          <a:p>
            <a:pPr lvl="1" eaLnBrk="1" hangingPunct="1"/>
            <a:r>
              <a:rPr lang="en-US" dirty="0" smtClean="0">
                <a:ea typeface="ＭＳ Ｐゴシック" pitchFamily="1" charset="-128"/>
              </a:rPr>
              <a:t>Interactive video conferencing</a:t>
            </a:r>
          </a:p>
          <a:p>
            <a:pPr lvl="1" eaLnBrk="1" hangingPunct="1"/>
            <a:r>
              <a:rPr lang="en-US" dirty="0" smtClean="0">
                <a:ea typeface="ＭＳ Ｐゴシック" pitchFamily="1" charset="-128"/>
              </a:rPr>
              <a:t>Online </a:t>
            </a:r>
            <a:r>
              <a:rPr lang="en-US" dirty="0" smtClean="0">
                <a:ea typeface="ＭＳ Ｐゴシック" pitchFamily="1" charset="-128"/>
              </a:rPr>
              <a:t>synchronous </a:t>
            </a:r>
          </a:p>
          <a:p>
            <a:pPr lvl="1" eaLnBrk="1" hangingPunct="1"/>
            <a:r>
              <a:rPr lang="en-US" dirty="0" smtClean="0">
                <a:ea typeface="ＭＳ Ｐゴシック" pitchFamily="1" charset="-128"/>
              </a:rPr>
              <a:t>Online </a:t>
            </a:r>
            <a:r>
              <a:rPr lang="en-US" dirty="0" smtClean="0">
                <a:ea typeface="ＭＳ Ｐゴシック" pitchFamily="1" charset="-128"/>
              </a:rPr>
              <a:t>independent</a:t>
            </a:r>
            <a:br>
              <a:rPr lang="en-US" dirty="0" smtClean="0">
                <a:ea typeface="ＭＳ Ｐゴシック" pitchFamily="1" charset="-128"/>
              </a:rPr>
            </a:br>
            <a:endParaRPr lang="en-US" dirty="0" smtClean="0">
              <a:ea typeface="ＭＳ Ｐゴシック" pitchFamily="1" charset="-128"/>
            </a:endParaRPr>
          </a:p>
          <a:p>
            <a:pPr eaLnBrk="1" hangingPunct="1"/>
            <a:r>
              <a:rPr lang="en-US" dirty="0" smtClean="0">
                <a:ea typeface="ＭＳ Ｐゴシック" pitchFamily="1" charset="-128"/>
              </a:rPr>
              <a:t>Summer </a:t>
            </a:r>
            <a:r>
              <a:rPr lang="en-US" dirty="0" smtClean="0">
                <a:ea typeface="ＭＳ Ｐゴシック" pitchFamily="1" charset="-128"/>
              </a:rPr>
              <a:t>Semester—a mix of delivery methods:</a:t>
            </a:r>
            <a:endParaRPr lang="en-US" dirty="0" smtClean="0">
              <a:ea typeface="ＭＳ Ｐゴシック" pitchFamily="1" charset="-128"/>
            </a:endParaRPr>
          </a:p>
          <a:p>
            <a:pPr lvl="1" eaLnBrk="1" hangingPunct="1"/>
            <a:r>
              <a:rPr lang="en-US" dirty="0" smtClean="0">
                <a:ea typeface="ＭＳ Ｐゴシック" pitchFamily="1" charset="-128"/>
              </a:rPr>
              <a:t>On-line hybrid for 7 </a:t>
            </a:r>
            <a:r>
              <a:rPr lang="en-US" dirty="0" smtClean="0">
                <a:ea typeface="ＭＳ Ｐゴシック" pitchFamily="1" charset="-128"/>
              </a:rPr>
              <a:t>weeks with face-to-face </a:t>
            </a:r>
            <a:r>
              <a:rPr lang="en-US" dirty="0" smtClean="0">
                <a:ea typeface="ＭＳ Ｐゴシック" pitchFamily="1" charset="-128"/>
              </a:rPr>
              <a:t>requirement for </a:t>
            </a:r>
            <a:r>
              <a:rPr lang="en-US" dirty="0" smtClean="0">
                <a:ea typeface="ＭＳ Ｐゴシック" pitchFamily="1" charset="-128"/>
              </a:rPr>
              <a:t>1week at our Brigham City campus</a:t>
            </a:r>
          </a:p>
          <a:p>
            <a:pPr lvl="1" eaLnBrk="1" hangingPunct="1"/>
            <a:r>
              <a:rPr lang="en-US" dirty="0" smtClean="0">
                <a:ea typeface="ＭＳ Ｐゴシック" pitchFamily="1" charset="-128"/>
              </a:rPr>
              <a:t>14 week online synchronous courses</a:t>
            </a:r>
            <a:endParaRPr lang="en-US" dirty="0" smtClean="0">
              <a:ea typeface="ＭＳ Ｐゴシック" pitchFamily="1" charset="-128"/>
            </a:endParaRPr>
          </a:p>
        </p:txBody>
      </p:sp>
      <p:sp>
        <p:nvSpPr>
          <p:cNvPr id="31748" name="Date Placeholder 3"/>
          <p:cNvSpPr>
            <a:spLocks noGrp="1"/>
          </p:cNvSpPr>
          <p:nvPr>
            <p:ph type="dt" sz="half" idx="10"/>
          </p:nvPr>
        </p:nvSpPr>
        <p:spPr bwMode="auto">
          <a:noFill/>
          <a:ln>
            <a:miter lim="800000"/>
            <a:headEnd/>
            <a:tailEnd/>
          </a:ln>
        </p:spPr>
        <p:txBody>
          <a:bodyPr/>
          <a:lstStyle/>
          <a:p>
            <a:fld id="{77939E94-9DA9-45AE-B3DA-A9126FFAD200}" type="datetime1">
              <a:rPr lang="en-US"/>
              <a:pPr/>
              <a:t>10/22/2018</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2357"/>
    </mc:Choice>
    <mc:Fallback>
      <p:transition spd="slow" advTm="102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Approximate Costs</a:t>
            </a:r>
            <a:endParaRPr lang="en-US" dirty="0"/>
          </a:p>
        </p:txBody>
      </p:sp>
      <p:sp>
        <p:nvSpPr>
          <p:cNvPr id="3" name="Content Placeholder 2"/>
          <p:cNvSpPr>
            <a:spLocks noGrp="1"/>
          </p:cNvSpPr>
          <p:nvPr>
            <p:ph idx="1"/>
          </p:nvPr>
        </p:nvSpPr>
        <p:spPr>
          <a:xfrm>
            <a:off x="304800" y="1676400"/>
            <a:ext cx="7556313" cy="4449763"/>
          </a:xfrm>
        </p:spPr>
        <p:txBody>
          <a:bodyPr/>
          <a:lstStyle/>
          <a:p>
            <a:r>
              <a:rPr lang="en-US" dirty="0" smtClean="0"/>
              <a:t>Time:				Most complete in 5 semesters </a:t>
            </a:r>
            <a:r>
              <a:rPr lang="en-US" dirty="0"/>
              <a:t>	</a:t>
            </a:r>
            <a:r>
              <a:rPr lang="en-US" dirty="0" smtClean="0"/>
              <a:t>				</a:t>
            </a:r>
            <a:r>
              <a:rPr lang="en-US" dirty="0" smtClean="0"/>
              <a:t>for MEd and 3-4 semesters for 					ASC</a:t>
            </a:r>
            <a:endParaRPr lang="en-US" dirty="0" smtClean="0"/>
          </a:p>
          <a:p>
            <a:r>
              <a:rPr lang="en-US" dirty="0" smtClean="0"/>
              <a:t>Tuition and Fees		$12,100 (approximate)</a:t>
            </a:r>
          </a:p>
          <a:p>
            <a:r>
              <a:rPr lang="en-US" dirty="0" smtClean="0"/>
              <a:t>Books, </a:t>
            </a:r>
            <a:r>
              <a:rPr lang="en-US" dirty="0" smtClean="0"/>
              <a:t>travel</a:t>
            </a:r>
            <a:r>
              <a:rPr lang="en-US" dirty="0" smtClean="0"/>
              <a:t>, etc.		</a:t>
            </a:r>
            <a:r>
              <a:rPr lang="en-US" dirty="0" smtClean="0"/>
              <a:t>Individual</a:t>
            </a:r>
          </a:p>
          <a:p>
            <a:pPr marL="0" indent="0">
              <a:buNone/>
            </a:pPr>
            <a:r>
              <a:rPr lang="en-US" dirty="0" smtClean="0"/>
              <a:t>A chart showing current tuition can </a:t>
            </a:r>
            <a:r>
              <a:rPr lang="en-US" dirty="0"/>
              <a:t>be found at:  </a:t>
            </a:r>
            <a:r>
              <a:rPr lang="en-US" dirty="0">
                <a:hlinkClick r:id="rId5"/>
              </a:rPr>
              <a:t>https://www.usu.edu/registrar/tuition</a:t>
            </a:r>
            <a:r>
              <a:rPr lang="en-US" dirty="0" smtClean="0">
                <a:hlinkClick r:id="rId5"/>
              </a:rPr>
              <a:t>/</a:t>
            </a:r>
            <a:endParaRPr lang="en-US" dirty="0" smtClean="0"/>
          </a:p>
          <a:p>
            <a:pPr marL="0" indent="0">
              <a:buNone/>
            </a:pPr>
            <a:r>
              <a:rPr lang="en-US" dirty="0" smtClean="0"/>
              <a:t>Financial aid opportunities can </a:t>
            </a:r>
            <a:r>
              <a:rPr lang="en-US" dirty="0"/>
              <a:t>be found at:  </a:t>
            </a:r>
            <a:r>
              <a:rPr lang="en-US" dirty="0">
                <a:hlinkClick r:id="rId6"/>
              </a:rPr>
              <a:t>http://www.usu.edu/financialaid</a:t>
            </a:r>
            <a:r>
              <a:rPr lang="en-US" dirty="0" smtClean="0">
                <a:hlinkClick r:id="rId6"/>
              </a:rPr>
              <a:t>/</a:t>
            </a:r>
            <a:r>
              <a:rPr lang="en-US" dirty="0" smtClean="0"/>
              <a:t> </a:t>
            </a:r>
            <a:endParaRPr lang="en-US" dirty="0" smtClean="0"/>
          </a:p>
        </p:txBody>
      </p:sp>
      <p:sp>
        <p:nvSpPr>
          <p:cNvPr id="4" name="Date Placeholder 3"/>
          <p:cNvSpPr>
            <a:spLocks noGrp="1"/>
          </p:cNvSpPr>
          <p:nvPr>
            <p:ph type="dt" sz="half" idx="10"/>
          </p:nvPr>
        </p:nvSpPr>
        <p:spPr/>
        <p:txBody>
          <a:bodyPr/>
          <a:lstStyle/>
          <a:p>
            <a:fld id="{D6783C0A-27FC-47D6-900C-000F94B25C9A}" type="datetime1">
              <a:rPr lang="en-US" smtClean="0"/>
              <a:pPr/>
              <a:t>10/31/2018</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82126384"/>
      </p:ext>
    </p:extLst>
  </p:cSld>
  <p:clrMapOvr>
    <a:masterClrMapping/>
  </p:clrMapOvr>
  <mc:AlternateContent xmlns:mc="http://schemas.openxmlformats.org/markup-compatibility/2006">
    <mc:Choice xmlns:p14="http://schemas.microsoft.com/office/powerpoint/2010/main" Requires="p14">
      <p:transition spd="slow" p14:dur="2000" advTm="34536"/>
    </mc:Choice>
    <mc:Fallback>
      <p:transition spd="slow" advTm="34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33400" y="381000"/>
            <a:ext cx="7543800" cy="685800"/>
          </a:xfrm>
        </p:spPr>
        <p:txBody>
          <a:bodyPr/>
          <a:lstStyle/>
          <a:p>
            <a:pPr eaLnBrk="1" hangingPunct="1"/>
            <a:r>
              <a:rPr lang="en-US" sz="3200" b="1" dirty="0" smtClean="0">
                <a:ea typeface="ＭＳ Ｐゴシック" pitchFamily="1" charset="-128"/>
              </a:rPr>
              <a:t>Admission </a:t>
            </a:r>
            <a:r>
              <a:rPr lang="en-US" sz="3200" b="1" dirty="0" smtClean="0">
                <a:ea typeface="ＭＳ Ｐゴシック" pitchFamily="1" charset="-128"/>
              </a:rPr>
              <a:t>Requirements:</a:t>
            </a:r>
            <a:endParaRPr lang="en-US" dirty="0" smtClean="0">
              <a:ea typeface="ＭＳ Ｐゴシック" pitchFamily="1" charset="-128"/>
            </a:endParaRPr>
          </a:p>
        </p:txBody>
      </p:sp>
      <p:sp>
        <p:nvSpPr>
          <p:cNvPr id="20483" name="Rectangle 3"/>
          <p:cNvSpPr>
            <a:spLocks noGrp="1" noChangeArrowheads="1"/>
          </p:cNvSpPr>
          <p:nvPr>
            <p:ph idx="1"/>
          </p:nvPr>
        </p:nvSpPr>
        <p:spPr>
          <a:xfrm>
            <a:off x="381000" y="1371600"/>
            <a:ext cx="8077200" cy="5486400"/>
          </a:xfrm>
        </p:spPr>
        <p:txBody>
          <a:bodyPr>
            <a:normAutofit fontScale="47500" lnSpcReduction="20000"/>
          </a:bodyPr>
          <a:lstStyle/>
          <a:p>
            <a:pPr eaLnBrk="1" hangingPunct="1"/>
            <a:r>
              <a:rPr lang="en-US" sz="3600" dirty="0" smtClean="0">
                <a:ea typeface="ＭＳ Ｐゴシック" pitchFamily="1" charset="-128"/>
              </a:rPr>
              <a:t>Graduate </a:t>
            </a:r>
            <a:r>
              <a:rPr lang="en-US" sz="3600" dirty="0" smtClean="0">
                <a:ea typeface="ＭＳ Ｐゴシック" pitchFamily="1" charset="-128"/>
              </a:rPr>
              <a:t>admission standards for Utah State </a:t>
            </a:r>
            <a:r>
              <a:rPr lang="en-US" sz="3600" dirty="0" smtClean="0">
                <a:ea typeface="ＭＳ Ｐゴシック" pitchFamily="1" charset="-128"/>
              </a:rPr>
              <a:t>University (for MEd) </a:t>
            </a:r>
          </a:p>
          <a:p>
            <a:pPr lvl="1"/>
            <a:r>
              <a:rPr lang="en-US" altLang="ja-JP" sz="3400" dirty="0" smtClean="0">
                <a:ea typeface="ＭＳ Ｐゴシック" pitchFamily="1" charset="-128"/>
              </a:rPr>
              <a:t>GRE or MAT above the 40</a:t>
            </a:r>
            <a:r>
              <a:rPr lang="en-US" altLang="ja-JP" sz="3400" baseline="30000" dirty="0" smtClean="0">
                <a:ea typeface="ＭＳ Ｐゴシック" pitchFamily="1" charset="-128"/>
              </a:rPr>
              <a:t>th</a:t>
            </a:r>
            <a:r>
              <a:rPr lang="en-US" altLang="ja-JP" sz="3400" dirty="0" smtClean="0">
                <a:ea typeface="ＭＳ Ｐゴシック" pitchFamily="1" charset="-128"/>
              </a:rPr>
              <a:t> percentile</a:t>
            </a:r>
          </a:p>
          <a:p>
            <a:pPr lvl="1"/>
            <a:r>
              <a:rPr lang="en-US" altLang="ja-JP" sz="3400" dirty="0" smtClean="0">
                <a:ea typeface="ＭＳ Ｐゴシック" pitchFamily="1" charset="-128"/>
              </a:rPr>
              <a:t>GPA &gt; 3.0</a:t>
            </a:r>
            <a:endParaRPr lang="en-US" altLang="ja-JP" sz="3400" dirty="0">
              <a:ea typeface="ＭＳ Ｐゴシック" pitchFamily="1" charset="-128"/>
            </a:endParaRPr>
          </a:p>
          <a:p>
            <a:pPr eaLnBrk="1" hangingPunct="1"/>
            <a:r>
              <a:rPr lang="en-US" sz="3600" dirty="0" smtClean="0">
                <a:ea typeface="ＭＳ Ｐゴシック" pitchFamily="1" charset="-128"/>
              </a:rPr>
              <a:t>Three years of professional educational </a:t>
            </a:r>
            <a:r>
              <a:rPr lang="en-US" sz="3600" dirty="0" smtClean="0">
                <a:ea typeface="ＭＳ Ｐゴシック" pitchFamily="1" charset="-128"/>
              </a:rPr>
              <a:t>experience/Level II teaching license</a:t>
            </a:r>
          </a:p>
          <a:p>
            <a:pPr eaLnBrk="1" hangingPunct="1"/>
            <a:r>
              <a:rPr lang="en-US" sz="3600" dirty="0" smtClean="0">
                <a:ea typeface="ＭＳ Ｐゴシック" pitchFamily="1" charset="-128"/>
              </a:rPr>
              <a:t>Evidence of clearing USBE fingerprint background check</a:t>
            </a:r>
            <a:endParaRPr lang="en-US" sz="3600" dirty="0" smtClean="0">
              <a:ea typeface="ＭＳ Ｐゴシック" pitchFamily="1" charset="-128"/>
            </a:endParaRPr>
          </a:p>
          <a:p>
            <a:r>
              <a:rPr lang="en-US" sz="3600" dirty="0" smtClean="0">
                <a:ea typeface="ＭＳ Ｐゴシック" pitchFamily="1" charset="-128"/>
              </a:rPr>
              <a:t>3 Letters of Recommendation (district staff, building principal, other)</a:t>
            </a:r>
            <a:endParaRPr lang="en-US" sz="3600" dirty="0">
              <a:ea typeface="ＭＳ Ｐゴシック" pitchFamily="1" charset="-128"/>
            </a:endParaRPr>
          </a:p>
          <a:p>
            <a:r>
              <a:rPr lang="en-US" sz="3600" dirty="0" smtClean="0">
                <a:ea typeface="ＭＳ Ｐゴシック" pitchFamily="1" charset="-128"/>
              </a:rPr>
              <a:t>Evidence of being deemed effective or higher by your district’s evaluation system</a:t>
            </a:r>
          </a:p>
          <a:p>
            <a:r>
              <a:rPr lang="en-US" sz="3600" dirty="0" smtClean="0">
                <a:ea typeface="ＭＳ Ｐゴシック" pitchFamily="1" charset="-128"/>
              </a:rPr>
              <a:t>$50 application fee</a:t>
            </a:r>
          </a:p>
          <a:p>
            <a:r>
              <a:rPr lang="en-US" sz="3600" dirty="0" smtClean="0">
                <a:ea typeface="ＭＳ Ｐゴシック" pitchFamily="1" charset="-128"/>
              </a:rPr>
              <a:t>Writing sample</a:t>
            </a:r>
          </a:p>
          <a:p>
            <a:r>
              <a:rPr lang="en-US" sz="3600" dirty="0" smtClean="0">
                <a:ea typeface="ＭＳ Ｐゴシック" pitchFamily="1" charset="-128"/>
              </a:rPr>
              <a:t>Interview</a:t>
            </a:r>
            <a:endParaRPr lang="en-US" sz="3600" dirty="0">
              <a:ea typeface="ＭＳ Ｐゴシック" pitchFamily="1" charset="-128"/>
            </a:endParaRPr>
          </a:p>
          <a:p>
            <a:pPr eaLnBrk="1" hangingPunct="1"/>
            <a:endParaRPr lang="en-US" dirty="0" smtClean="0">
              <a:ea typeface="ＭＳ Ｐゴシック" pitchFamily="1" charset="-128"/>
            </a:endParaRPr>
          </a:p>
          <a:p>
            <a:pPr eaLnBrk="1" hangingPunct="1"/>
            <a:endParaRPr lang="en-US" dirty="0">
              <a:ea typeface="ＭＳ Ｐゴシック" pitchFamily="1" charset="-128"/>
            </a:endParaRPr>
          </a:p>
          <a:p>
            <a:pPr algn="ctr" eaLnBrk="1" hangingPunct="1">
              <a:buFont typeface="Wingdings 2" pitchFamily="1" charset="2"/>
              <a:buNone/>
            </a:pPr>
            <a:r>
              <a:rPr lang="en-US" dirty="0" smtClean="0">
                <a:ea typeface="ＭＳ Ｐゴシック" pitchFamily="1" charset="-128"/>
              </a:rPr>
              <a:t>  </a:t>
            </a:r>
          </a:p>
          <a:p>
            <a:pPr eaLnBrk="1" hangingPunct="1">
              <a:buFontTx/>
              <a:buNone/>
            </a:pPr>
            <a:endParaRPr lang="en-US" dirty="0" smtClean="0">
              <a:ea typeface="ＭＳ Ｐゴシック" pitchFamily="1" charset="-128"/>
            </a:endParaRPr>
          </a:p>
        </p:txBody>
      </p:sp>
      <p:sp>
        <p:nvSpPr>
          <p:cNvPr id="20484" name="Date Placeholder 5"/>
          <p:cNvSpPr>
            <a:spLocks noGrp="1"/>
          </p:cNvSpPr>
          <p:nvPr>
            <p:ph type="dt" sz="half" idx="10"/>
          </p:nvPr>
        </p:nvSpPr>
        <p:spPr bwMode="auto">
          <a:noFill/>
          <a:ln>
            <a:miter lim="800000"/>
            <a:headEnd/>
            <a:tailEnd/>
          </a:ln>
        </p:spPr>
        <p:txBody>
          <a:bodyPr/>
          <a:lstStyle/>
          <a:p>
            <a:fld id="{E6E0BD17-67D9-49A1-8F1A-BEF7F2E40170}" type="datetime1">
              <a:rPr lang="en-US"/>
              <a:pPr/>
              <a:t>10/22/2018</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40018">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6" presetClass="entr" presetSubtype="42" fill="hold" grpId="0" nodeType="after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barn(outHorizontal)">
                                      <p:cBhvr>
                                        <p:cTn id="10"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7170"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762000" y="838200"/>
            <a:ext cx="7467600" cy="685800"/>
          </a:xfrm>
        </p:spPr>
        <p:txBody>
          <a:bodyPr/>
          <a:lstStyle/>
          <a:p>
            <a:pPr eaLnBrk="1" hangingPunct="1"/>
            <a:r>
              <a:rPr lang="en-US" sz="3200" b="1" dirty="0" smtClean="0">
                <a:ea typeface="ＭＳ Ｐゴシック" pitchFamily="1" charset="-128"/>
              </a:rPr>
              <a:t>ADMISSION INFORMATION</a:t>
            </a:r>
          </a:p>
        </p:txBody>
      </p:sp>
      <p:sp>
        <p:nvSpPr>
          <p:cNvPr id="23555" name="Rectangle 3"/>
          <p:cNvSpPr>
            <a:spLocks noGrp="1" noChangeArrowheads="1"/>
          </p:cNvSpPr>
          <p:nvPr>
            <p:ph idx="1"/>
          </p:nvPr>
        </p:nvSpPr>
        <p:spPr>
          <a:xfrm>
            <a:off x="571500" y="2156385"/>
            <a:ext cx="7848600" cy="4267200"/>
          </a:xfrm>
        </p:spPr>
        <p:txBody>
          <a:bodyPr/>
          <a:lstStyle/>
          <a:p>
            <a:pPr eaLnBrk="1" hangingPunct="1"/>
            <a:r>
              <a:rPr lang="en-US" sz="2300" dirty="0" smtClean="0">
                <a:ea typeface="ＭＳ Ｐゴシック" pitchFamily="1" charset="-128"/>
              </a:rPr>
              <a:t>Applications will be considered for each semester.  </a:t>
            </a:r>
          </a:p>
          <a:p>
            <a:pPr eaLnBrk="1" hangingPunct="1"/>
            <a:r>
              <a:rPr lang="en-US" sz="2300" dirty="0" smtClean="0">
                <a:ea typeface="ＭＳ Ｐゴシック" pitchFamily="1" charset="-128"/>
              </a:rPr>
              <a:t>Admission is competitive and limited. </a:t>
            </a:r>
          </a:p>
          <a:p>
            <a:pPr eaLnBrk="1" hangingPunct="1"/>
            <a:r>
              <a:rPr lang="en-US" sz="2300" dirty="0" smtClean="0">
                <a:ea typeface="ＭＳ Ｐゴシック" pitchFamily="1" charset="-128"/>
              </a:rPr>
              <a:t>Candidates who are not admitted may be considered for a later semester.</a:t>
            </a:r>
          </a:p>
        </p:txBody>
      </p:sp>
      <p:sp>
        <p:nvSpPr>
          <p:cNvPr id="23556" name="Date Placeholder 5"/>
          <p:cNvSpPr>
            <a:spLocks noGrp="1"/>
          </p:cNvSpPr>
          <p:nvPr>
            <p:ph type="dt" sz="half" idx="10"/>
          </p:nvPr>
        </p:nvSpPr>
        <p:spPr bwMode="auto">
          <a:noFill/>
          <a:ln>
            <a:miter lim="800000"/>
            <a:headEnd/>
            <a:tailEnd/>
          </a:ln>
        </p:spPr>
        <p:txBody>
          <a:bodyPr/>
          <a:lstStyle/>
          <a:p>
            <a:fld id="{992E10F0-498F-4E37-93DE-B2F4D427355B}" type="datetime1">
              <a:rPr lang="en-US"/>
              <a:pPr/>
              <a:t>10/22/2018</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636"/>
    </mc:Choice>
    <mc:Fallback>
      <p:transition spd="slow" advTm="24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USUPowerPoint2">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Advantage">
      <a:majorFont>
        <a:latin typeface="Rockwell"/>
        <a:ea typeface=""/>
        <a:cs typeface=""/>
        <a:font script="Jpan" typeface="ＭＳ ゴシック"/>
      </a:majorFont>
      <a:minorFont>
        <a:latin typeface="Rockwell"/>
        <a:ea typeface=""/>
        <a:cs typeface=""/>
        <a:font script="Jpan" typeface="ＭＳ ゴシック"/>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USUPowerPoint2.thmx</Template>
  <TotalTime>23394</TotalTime>
  <Words>2574</Words>
  <Application>Microsoft Office PowerPoint</Application>
  <PresentationFormat>On-screen Show (4:3)</PresentationFormat>
  <Paragraphs>234</Paragraphs>
  <Slides>21</Slides>
  <Notes>19</Notes>
  <HiddenSlides>0</HiddenSlides>
  <MMClips>21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USUPowerPoint2</vt:lpstr>
      <vt:lpstr>Instructional Leadership Program  Administrative/Supervisory Concentration(ASC) </vt:lpstr>
      <vt:lpstr>Contact Information</vt:lpstr>
      <vt:lpstr>Why Get an Administrative License?</vt:lpstr>
      <vt:lpstr>Why Choose USU</vt:lpstr>
      <vt:lpstr>Pathways to a degree and/or licensure:</vt:lpstr>
      <vt:lpstr>Delivery of Coursework</vt:lpstr>
      <vt:lpstr>Approximate Costs</vt:lpstr>
      <vt:lpstr>Admission Requirements:</vt:lpstr>
      <vt:lpstr>ADMISSION INFORMATION</vt:lpstr>
      <vt:lpstr>ADMISSION DEADLINES</vt:lpstr>
      <vt:lpstr>Advising</vt:lpstr>
      <vt:lpstr>Transfer Credit</vt:lpstr>
      <vt:lpstr>PROGRAM STANDARDS</vt:lpstr>
      <vt:lpstr>Program of Study</vt:lpstr>
      <vt:lpstr>MEd Courses</vt:lpstr>
      <vt:lpstr>Internship Criteria:  USOE</vt:lpstr>
      <vt:lpstr>Internships:  USU specifics</vt:lpstr>
      <vt:lpstr>Internship Assistance</vt:lpstr>
      <vt:lpstr>Additional Program Requirements</vt:lpstr>
      <vt:lpstr>Contact Information </vt:lpstr>
      <vt:lpstr>Semesters Begin: January (Spring) May (Summer) August (Fall)  </vt:lpstr>
    </vt:vector>
  </TitlesOfParts>
  <Company>Utah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MWILSON</dc:creator>
  <cp:lastModifiedBy>Adam</cp:lastModifiedBy>
  <cp:revision>125</cp:revision>
  <cp:lastPrinted>1996-03-19T21:02:48Z</cp:lastPrinted>
  <dcterms:created xsi:type="dcterms:W3CDTF">2015-10-26T19:34:50Z</dcterms:created>
  <dcterms:modified xsi:type="dcterms:W3CDTF">2018-10-31T21:58:04Z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TC010183871033</vt:lpwstr>
  </property>
</Properties>
</file>