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chools.utah.gov/cert/Loans-Scholarships.asp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chools.utah.gov/sars/Programs-Areas/Paraeducators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su.edu/finaid/overview/%23teach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tudentaid.ed.gov/sa/repay-loans/forgiveness-cancellation/teacher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tudentaid.ed.gov/sa/repay-loans/forgiveness-cancellation/teacher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cli.ed.gov/CBSWebApp/tcli/TCLIPubSchoolSearch.jsp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8241" y="4624668"/>
            <a:ext cx="4760959" cy="933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Financial Aid &amp; Scholarships for </a:t>
            </a:r>
            <a:r>
              <a:rPr lang="en-US" dirty="0" smtClean="0"/>
              <a:t>Future </a:t>
            </a:r>
            <a:r>
              <a:rPr lang="en-US" dirty="0" smtClean="0"/>
              <a:t>Teachers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3708400" cy="748553"/>
          </a:xfrm>
        </p:spPr>
        <p:txBody>
          <a:bodyPr/>
          <a:lstStyle/>
          <a:p>
            <a:pPr algn="r"/>
            <a:r>
              <a:rPr lang="en-US" dirty="0" smtClean="0"/>
              <a:t>Advising Forum</a:t>
            </a:r>
          </a:p>
          <a:p>
            <a:pPr algn="r"/>
            <a:r>
              <a:rPr lang="en-US" dirty="0" smtClean="0"/>
              <a:t>October 6, 2016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80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Utah Opportunities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0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 Bell Teaching Incentive </a:t>
            </a:r>
            <a:r>
              <a:rPr lang="en-US" dirty="0" smtClean="0"/>
              <a:t>Loan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http://www.schools.utah.gov/cert/Loans-</a:t>
            </a:r>
            <a:r>
              <a:rPr lang="en-US" dirty="0" smtClean="0">
                <a:hlinkClick r:id="rId2"/>
              </a:rPr>
              <a:t>Scholarships.aspx</a:t>
            </a:r>
            <a:endParaRPr lang="en-US" dirty="0" smtClean="0"/>
          </a:p>
          <a:p>
            <a:r>
              <a:rPr lang="en-US" dirty="0" smtClean="0"/>
              <a:t>TH Bell recipients apply by March of their senior year of high school</a:t>
            </a:r>
          </a:p>
          <a:p>
            <a:r>
              <a:rPr lang="en-US" dirty="0" smtClean="0"/>
              <a:t>Pays most of their tuition for 8 semesters</a:t>
            </a:r>
          </a:p>
          <a:p>
            <a:r>
              <a:rPr lang="en-US" dirty="0" smtClean="0"/>
              <a:t>Students “pay back” by service – teaching in Utah for the same amount of time they received the loan</a:t>
            </a:r>
          </a:p>
          <a:p>
            <a:r>
              <a:rPr lang="en-US" dirty="0" smtClean="0"/>
              <a:t>If they teach in a Title I school, the service time is cut in half</a:t>
            </a:r>
          </a:p>
          <a:p>
            <a:r>
              <a:rPr lang="en-US" dirty="0" smtClean="0"/>
              <a:t>Preference given to critical shortage areas (SPED, Math, Science, COMD)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PETTS: </a:t>
            </a:r>
            <a:r>
              <a:rPr lang="en-US" dirty="0" err="1" smtClean="0"/>
              <a:t>Paraeducator</a:t>
            </a:r>
            <a:r>
              <a:rPr lang="en-US" dirty="0" smtClean="0"/>
              <a:t> to Teacher Scholarship </a:t>
            </a:r>
            <a:r>
              <a:rPr lang="en-US" dirty="0" smtClean="0"/>
              <a:t>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63338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http://www.schools.utah.gov/sars/Programs-Areas/</a:t>
            </a:r>
            <a:r>
              <a:rPr lang="en-US" dirty="0" smtClean="0">
                <a:hlinkClick r:id="rId2"/>
              </a:rPr>
              <a:t>Paraeducators.aspx</a:t>
            </a:r>
            <a:endParaRPr lang="en-US" dirty="0" smtClean="0"/>
          </a:p>
          <a:p>
            <a:r>
              <a:rPr lang="en-US" dirty="0" smtClean="0"/>
              <a:t>“PETTS funds are available to </a:t>
            </a:r>
            <a:r>
              <a:rPr lang="en-US" dirty="0" err="1" smtClean="0"/>
              <a:t>para</a:t>
            </a:r>
            <a:r>
              <a:rPr lang="en-US" dirty="0" err="1" smtClean="0"/>
              <a:t>educators</a:t>
            </a:r>
            <a:r>
              <a:rPr lang="en-US" dirty="0" smtClean="0"/>
              <a:t> with fewer than 60 credits or up to an associate’s degree.”  Students with an associates degree or a Bachelors’ degree or more are not eligible.</a:t>
            </a:r>
          </a:p>
          <a:p>
            <a:r>
              <a:rPr lang="en-US" dirty="0" smtClean="0"/>
              <a:t>Applicant needs to be employed by a public school as a </a:t>
            </a:r>
            <a:r>
              <a:rPr lang="en-US" dirty="0" err="1" smtClean="0"/>
              <a:t>para</a:t>
            </a:r>
            <a:r>
              <a:rPr lang="en-US" dirty="0" smtClean="0"/>
              <a:t> for 10 hours per week</a:t>
            </a:r>
          </a:p>
          <a:p>
            <a:r>
              <a:rPr lang="en-US" dirty="0" smtClean="0"/>
              <a:t>Amount differs each year depending on the pool of money.  They try to offer up to $2000/year, more if the legislature gives more money.  The most they will </a:t>
            </a:r>
            <a:r>
              <a:rPr lang="en-US" smtClean="0"/>
              <a:t>receive is $5000/year.</a:t>
            </a:r>
            <a:endParaRPr lang="en-US" dirty="0" smtClean="0"/>
          </a:p>
          <a:p>
            <a:r>
              <a:rPr lang="en-US" dirty="0" smtClean="0"/>
              <a:t>Applications due by May 1</a:t>
            </a:r>
          </a:p>
          <a:p>
            <a:r>
              <a:rPr lang="en-US" dirty="0" smtClean="0"/>
              <a:t>Critical Shortage Areas given preference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1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Federal Opportunities</a:t>
            </a:r>
            <a:endParaRPr lang="en-US" sz="4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0" y="4699000"/>
            <a:ext cx="5638800" cy="1296987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/>
              <a:t>Must apply for FAFSA first</a:t>
            </a:r>
          </a:p>
          <a:p>
            <a:pPr algn="r"/>
            <a:r>
              <a:rPr lang="en-US" sz="2400" dirty="0"/>
              <a:t>https://</a:t>
            </a:r>
            <a:r>
              <a:rPr lang="en-US" sz="2400" dirty="0" err="1" smtClean="0"/>
              <a:t>fafsa.ed.gov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262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TEACH Grants </a:t>
            </a:r>
            <a:br>
              <a:rPr lang="en-US" dirty="0" smtClean="0"/>
            </a:br>
            <a:r>
              <a:rPr lang="en-US" sz="1800" dirty="0" smtClean="0"/>
              <a:t>(Teacher Education Assistance for College and Higher Education)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http://www.usu.edu/finaid/overview/#</a:t>
            </a:r>
            <a:r>
              <a:rPr lang="en-US" dirty="0" smtClean="0">
                <a:hlinkClick r:id="rId2"/>
              </a:rPr>
              <a:t>teach</a:t>
            </a:r>
            <a:endParaRPr lang="en-US" dirty="0" smtClean="0"/>
          </a:p>
          <a:p>
            <a:r>
              <a:rPr lang="en-US" dirty="0" smtClean="0"/>
              <a:t>Provides up to $3760 a year</a:t>
            </a:r>
          </a:p>
          <a:p>
            <a:r>
              <a:rPr lang="en-US" dirty="0" smtClean="0"/>
              <a:t>Students must have a 3.25 GPA</a:t>
            </a:r>
          </a:p>
          <a:p>
            <a:r>
              <a:rPr lang="en-US" dirty="0" smtClean="0"/>
              <a:t>Apply through Financial Aid</a:t>
            </a:r>
          </a:p>
          <a:p>
            <a:r>
              <a:rPr lang="en-US" dirty="0" smtClean="0"/>
              <a:t>Serve for 4 years in a low income school in the USA for 4 years within 8 years of graduating</a:t>
            </a:r>
          </a:p>
          <a:p>
            <a:r>
              <a:rPr lang="en-US" dirty="0" smtClean="0"/>
              <a:t>Critical shortage areas:  math, science, foreign language, bilingual education, SPED, reading specialist, etc.</a:t>
            </a:r>
          </a:p>
          <a:p>
            <a:r>
              <a:rPr lang="en-US" dirty="0" smtClean="0"/>
              <a:t>If students don’t fulfill their teaching obligation, the grant turns into an unsubsidized loan including all accrued interest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81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Student Loan Forgiveness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http://www.usu.edu/finaid/overview/#directloans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://studentaid.ed.gov/sa/repay-loans/forgiveness-cancellation/</a:t>
            </a:r>
            <a:r>
              <a:rPr lang="en-US" dirty="0" smtClean="0">
                <a:hlinkClick r:id="rId2"/>
              </a:rPr>
              <a:t>teacher</a:t>
            </a:r>
            <a:endParaRPr lang="en-US" dirty="0" smtClean="0"/>
          </a:p>
          <a:p>
            <a:r>
              <a:rPr lang="en-US" dirty="0" smtClean="0"/>
              <a:t>$5000 forgiven for highly qualified full time elementary or secondary teacher for 5 consecutive years in a Title I school</a:t>
            </a:r>
          </a:p>
          <a:p>
            <a:r>
              <a:rPr lang="en-US" dirty="0" smtClean="0"/>
              <a:t>$17,500 forgiven for highly qualified full time math or science teacher for </a:t>
            </a:r>
            <a:r>
              <a:rPr lang="en-US" dirty="0"/>
              <a:t>5 consecutive years in a Title I </a:t>
            </a:r>
            <a:r>
              <a:rPr lang="en-US" dirty="0" smtClean="0"/>
              <a:t>school</a:t>
            </a:r>
          </a:p>
          <a:p>
            <a:r>
              <a:rPr lang="en-US" dirty="0" smtClean="0"/>
              <a:t>$17,500 forgiven for special education teachers for teaching in any USA school for 5 consecutive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02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Perkins Loan Cancellation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78000"/>
            <a:ext cx="7556313" cy="47752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http://www.usu.edu/finaid/overview/#</a:t>
            </a:r>
            <a:r>
              <a:rPr lang="en-US" dirty="0" smtClean="0">
                <a:hlinkClick r:id="rId2"/>
              </a:rPr>
              <a:t>perkinsloan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://studentaid.ed.gov/sa/repay-loans/forgiveness-cancellation/teacher</a:t>
            </a:r>
            <a:endParaRPr lang="en-US" dirty="0"/>
          </a:p>
          <a:p>
            <a:r>
              <a:rPr lang="en-US" dirty="0" smtClean="0"/>
              <a:t>Cancels up to 100% of loan if served full time in ELED or SCED school</a:t>
            </a:r>
          </a:p>
          <a:p>
            <a:pPr lvl="1"/>
            <a:r>
              <a:rPr lang="en-US" dirty="0" smtClean="0"/>
              <a:t>School is Title I school for ELED or SCED</a:t>
            </a:r>
          </a:p>
          <a:p>
            <a:pPr lvl="1"/>
            <a:r>
              <a:rPr lang="en-US" dirty="0" smtClean="0"/>
              <a:t>Any school if special education teacher or related services</a:t>
            </a:r>
          </a:p>
          <a:p>
            <a:pPr lvl="1"/>
            <a:r>
              <a:rPr lang="en-US" dirty="0" smtClean="0"/>
              <a:t>any school for critical shortage areas (math, science, foreign language, bilingual education)</a:t>
            </a:r>
          </a:p>
          <a:p>
            <a:r>
              <a:rPr lang="en-US" dirty="0" smtClean="0"/>
              <a:t>Loan Cancellation</a:t>
            </a:r>
          </a:p>
          <a:p>
            <a:pPr lvl="1"/>
            <a:r>
              <a:rPr lang="en-US" dirty="0" smtClean="0"/>
              <a:t>15% of loan and interest cancelled for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year of teaching</a:t>
            </a:r>
          </a:p>
          <a:p>
            <a:pPr lvl="1"/>
            <a:r>
              <a:rPr lang="en-US" dirty="0" smtClean="0"/>
              <a:t>20% </a:t>
            </a:r>
            <a:r>
              <a:rPr lang="en-US" dirty="0"/>
              <a:t>of loan and interest cancelled for </a:t>
            </a: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and 4</a:t>
            </a:r>
            <a:r>
              <a:rPr lang="en-US" baseline="30000" dirty="0" smtClean="0"/>
              <a:t>th</a:t>
            </a:r>
            <a:r>
              <a:rPr lang="en-US" dirty="0" smtClean="0"/>
              <a:t> year </a:t>
            </a:r>
            <a:r>
              <a:rPr lang="en-US" dirty="0"/>
              <a:t>of teaching</a:t>
            </a:r>
            <a:endParaRPr lang="en-US" dirty="0" smtClean="0"/>
          </a:p>
          <a:p>
            <a:pPr lvl="1"/>
            <a:r>
              <a:rPr lang="en-US" dirty="0" smtClean="0"/>
              <a:t>30% </a:t>
            </a:r>
            <a:r>
              <a:rPr lang="en-US" dirty="0"/>
              <a:t>of loan and interest cancelled for 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year </a:t>
            </a:r>
            <a:r>
              <a:rPr lang="en-US" dirty="0"/>
              <a:t>of teaching</a:t>
            </a:r>
            <a:endParaRPr lang="en-US" dirty="0" smtClean="0"/>
          </a:p>
          <a:p>
            <a:pPr marL="4572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557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Cancellation Low Income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92" y="2971800"/>
            <a:ext cx="3108326" cy="4144963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https://www.tcli.ed.gov/CBSWebApp/tcli/</a:t>
            </a:r>
            <a:r>
              <a:rPr lang="en-US" dirty="0" smtClean="0">
                <a:hlinkClick r:id="rId2"/>
              </a:rPr>
              <a:t>TCLIPubSchoolSearch.jsp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6-10-06 at 7.43.2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018" y="1981200"/>
            <a:ext cx="5605182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126137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185</TotalTime>
  <Words>566</Words>
  <Application>Microsoft Macintosh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Advantage</vt:lpstr>
      <vt:lpstr>Financial Aid &amp; Scholarships for Future Teachers</vt:lpstr>
      <vt:lpstr>Utah Opportunities</vt:lpstr>
      <vt:lpstr>TH Bell Teaching Incentive Loan</vt:lpstr>
      <vt:lpstr>PETTS: Paraeducator to Teacher Scholarship Opportunity</vt:lpstr>
      <vt:lpstr>Federal Opportunities</vt:lpstr>
      <vt:lpstr>Federal TEACH Grants  (Teacher Education Assistance for College and Higher Education)</vt:lpstr>
      <vt:lpstr>Federal Student Loan Forgiveness</vt:lpstr>
      <vt:lpstr>Federal Perkins Loan Cancellation</vt:lpstr>
      <vt:lpstr>Teacher Cancellation Low Income Directory</vt:lpstr>
    </vt:vector>
  </TitlesOfParts>
  <Company>Utah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&amp; Scholarships for future Teachers</dc:title>
  <dc:creator>Darcie Peterson</dc:creator>
  <cp:lastModifiedBy>Darcie Peterson</cp:lastModifiedBy>
  <cp:revision>8</cp:revision>
  <dcterms:created xsi:type="dcterms:W3CDTF">2016-10-06T12:19:05Z</dcterms:created>
  <dcterms:modified xsi:type="dcterms:W3CDTF">2016-10-06T15:30:04Z</dcterms:modified>
</cp:coreProperties>
</file>