
<file path=[Content_Types].xml><?xml version="1.0" encoding="utf-8"?>
<Types xmlns="http://schemas.openxmlformats.org/package/2006/content-types">
  <Default Extension="png" ContentType="image/png"/>
  <Default Extension="pdf" ContentType="application/pd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4" r:id="rId1"/>
  </p:sldMasterIdLst>
  <p:notesMasterIdLst>
    <p:notesMasterId r:id="rId35"/>
  </p:notesMasterIdLst>
  <p:sldIdLst>
    <p:sldId id="256" r:id="rId2"/>
    <p:sldId id="257" r:id="rId3"/>
    <p:sldId id="258" r:id="rId4"/>
    <p:sldId id="267" r:id="rId5"/>
    <p:sldId id="259" r:id="rId6"/>
    <p:sldId id="263" r:id="rId7"/>
    <p:sldId id="260" r:id="rId8"/>
    <p:sldId id="264" r:id="rId9"/>
    <p:sldId id="272" r:id="rId10"/>
    <p:sldId id="268" r:id="rId11"/>
    <p:sldId id="266" r:id="rId12"/>
    <p:sldId id="270" r:id="rId13"/>
    <p:sldId id="284" r:id="rId14"/>
    <p:sldId id="273" r:id="rId15"/>
    <p:sldId id="261" r:id="rId16"/>
    <p:sldId id="265" r:id="rId17"/>
    <p:sldId id="280" r:id="rId18"/>
    <p:sldId id="274" r:id="rId19"/>
    <p:sldId id="276" r:id="rId20"/>
    <p:sldId id="279" r:id="rId21"/>
    <p:sldId id="277" r:id="rId22"/>
    <p:sldId id="278" r:id="rId23"/>
    <p:sldId id="281" r:id="rId24"/>
    <p:sldId id="282" r:id="rId25"/>
    <p:sldId id="283" r:id="rId26"/>
    <p:sldId id="271" r:id="rId27"/>
    <p:sldId id="286" r:id="rId28"/>
    <p:sldId id="285" r:id="rId29"/>
    <p:sldId id="287" r:id="rId30"/>
    <p:sldId id="288" r:id="rId31"/>
    <p:sldId id="290" r:id="rId32"/>
    <p:sldId id="291" r:id="rId33"/>
    <p:sldId id="293"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DBFF"/>
    <a:srgbClr val="022B68"/>
    <a:srgbClr val="4F4FFF"/>
    <a:srgbClr val="003E6C"/>
    <a:srgbClr val="008000"/>
    <a:srgbClr val="B97B3D"/>
    <a:srgbClr val="CC9966"/>
    <a:srgbClr val="99CCFF"/>
    <a:srgbClr val="00642D"/>
    <a:srgbClr val="0097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106" d="100"/>
          <a:sy n="106" d="100"/>
        </p:scale>
        <p:origin x="168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43CB70-D59D-4B0E-AB65-A59CB70EA631}" type="datetimeFigureOut">
              <a:rPr lang="en-US" smtClean="0"/>
              <a:t>2/1/2016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1C8182-5CFA-4718-B07D-3AE5A155BEE6}" type="slidenum">
              <a:rPr lang="en-US" smtClean="0"/>
              <a:t>‹#›</a:t>
            </a:fld>
            <a:endParaRPr lang="en-US"/>
          </a:p>
        </p:txBody>
      </p:sp>
    </p:spTree>
    <p:extLst>
      <p:ext uri="{BB962C8B-B14F-4D97-AF65-F5344CB8AC3E}">
        <p14:creationId xmlns:p14="http://schemas.microsoft.com/office/powerpoint/2010/main" val="287940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1C8182-5CFA-4718-B07D-3AE5A155BEE6}" type="slidenum">
              <a:rPr lang="en-US" smtClean="0"/>
              <a:t>1</a:t>
            </a:fld>
            <a:endParaRPr lang="en-US"/>
          </a:p>
        </p:txBody>
      </p:sp>
    </p:spTree>
    <p:extLst>
      <p:ext uri="{BB962C8B-B14F-4D97-AF65-F5344CB8AC3E}">
        <p14:creationId xmlns:p14="http://schemas.microsoft.com/office/powerpoint/2010/main" val="890300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1C8182-5CFA-4718-B07D-3AE5A155BEE6}" type="slidenum">
              <a:rPr lang="en-US" smtClean="0"/>
              <a:t>2</a:t>
            </a:fld>
            <a:endParaRPr lang="en-US"/>
          </a:p>
        </p:txBody>
      </p:sp>
    </p:spTree>
    <p:extLst>
      <p:ext uri="{BB962C8B-B14F-4D97-AF65-F5344CB8AC3E}">
        <p14:creationId xmlns:p14="http://schemas.microsoft.com/office/powerpoint/2010/main" val="879766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1C8182-5CFA-4718-B07D-3AE5A155BEE6}" type="slidenum">
              <a:rPr lang="en-US" smtClean="0"/>
              <a:t>5</a:t>
            </a:fld>
            <a:endParaRPr lang="en-US"/>
          </a:p>
        </p:txBody>
      </p:sp>
    </p:spTree>
    <p:extLst>
      <p:ext uri="{BB962C8B-B14F-4D97-AF65-F5344CB8AC3E}">
        <p14:creationId xmlns:p14="http://schemas.microsoft.com/office/powerpoint/2010/main" val="2172298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1C8182-5CFA-4718-B07D-3AE5A155BEE6}" type="slidenum">
              <a:rPr lang="en-US" smtClean="0"/>
              <a:t>10</a:t>
            </a:fld>
            <a:endParaRPr lang="en-US"/>
          </a:p>
        </p:txBody>
      </p:sp>
    </p:spTree>
    <p:extLst>
      <p:ext uri="{BB962C8B-B14F-4D97-AF65-F5344CB8AC3E}">
        <p14:creationId xmlns:p14="http://schemas.microsoft.com/office/powerpoint/2010/main" val="3818998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1C8182-5CFA-4718-B07D-3AE5A155BEE6}" type="slidenum">
              <a:rPr lang="en-US" smtClean="0"/>
              <a:t>11</a:t>
            </a:fld>
            <a:endParaRPr lang="en-US"/>
          </a:p>
        </p:txBody>
      </p:sp>
    </p:spTree>
    <p:extLst>
      <p:ext uri="{BB962C8B-B14F-4D97-AF65-F5344CB8AC3E}">
        <p14:creationId xmlns:p14="http://schemas.microsoft.com/office/powerpoint/2010/main" val="38416403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1.pd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5708" y="4343400"/>
            <a:ext cx="8593492" cy="933450"/>
          </a:xfrm>
        </p:spPr>
        <p:txBody>
          <a:bodyPr>
            <a:normAutofit/>
          </a:bodyPr>
          <a:lstStyle>
            <a:lvl1pPr>
              <a:defRPr sz="3600">
                <a:solidFill>
                  <a:srgbClr val="022B68"/>
                </a:solidFill>
              </a:defRPr>
            </a:lvl1pPr>
          </a:lstStyle>
          <a:p>
            <a:r>
              <a:rPr lang="en-US" dirty="0" smtClean="0"/>
              <a:t>Click to edit Master title style</a:t>
            </a:r>
            <a:endParaRPr dirty="0"/>
          </a:p>
        </p:txBody>
      </p:sp>
      <p:sp>
        <p:nvSpPr>
          <p:cNvPr id="3" name="Subtitle 2"/>
          <p:cNvSpPr>
            <a:spLocks noGrp="1"/>
          </p:cNvSpPr>
          <p:nvPr>
            <p:ph type="subTitle" idx="1"/>
          </p:nvPr>
        </p:nvSpPr>
        <p:spPr>
          <a:xfrm>
            <a:off x="245708" y="5029200"/>
            <a:ext cx="8593492" cy="748553"/>
          </a:xfrm>
        </p:spPr>
        <p:txBody>
          <a:bodyPr>
            <a:normAutofit/>
          </a:bodyPr>
          <a:lstStyle>
            <a:lvl1pPr marL="0" indent="0" algn="l">
              <a:spcBef>
                <a:spcPts val="300"/>
              </a:spcBef>
              <a:buNone/>
              <a:defRPr sz="2000">
                <a:solidFill>
                  <a:srgbClr val="54432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0631A070-80AB-B544-9A8C-1802EBBBD33F}" type="datetimeFigureOut">
              <a:rPr lang="en-US" smtClean="0"/>
              <a:pPr/>
              <a:t>2/1/2016</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8" name="Rectangle 7"/>
          <p:cNvSpPr/>
          <p:nvPr/>
        </p:nvSpPr>
        <p:spPr>
          <a:xfrm>
            <a:off x="6802438" y="228600"/>
            <a:ext cx="2057400" cy="1892725"/>
          </a:xfrm>
          <a:prstGeom prst="rect">
            <a:avLst/>
          </a:prstGeom>
          <a:solidFill>
            <a:srgbClr val="99864B">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43438" y="2235200"/>
            <a:ext cx="2057400" cy="1879601"/>
          </a:xfrm>
          <a:prstGeom prst="rect">
            <a:avLst/>
          </a:prstGeom>
          <a:solidFill>
            <a:srgbClr val="99864B">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Rectangle 10"/>
          <p:cNvSpPr/>
          <p:nvPr/>
        </p:nvSpPr>
        <p:spPr>
          <a:xfrm>
            <a:off x="4643438" y="228600"/>
            <a:ext cx="2057400" cy="1892725"/>
          </a:xfrm>
          <a:prstGeom prst="rect">
            <a:avLst/>
          </a:prstGeom>
          <a:solidFill>
            <a:srgbClr val="022B68">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235200"/>
            <a:ext cx="2057400" cy="1879601"/>
          </a:xfrm>
          <a:prstGeom prst="rect">
            <a:avLst/>
          </a:prstGeom>
          <a:solidFill>
            <a:srgbClr val="022B6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13" name="Picture 12" descr="OldMainSummerVert.jpg"/>
          <p:cNvPicPr>
            <a:picLocks noChangeAspect="1"/>
          </p:cNvPicPr>
          <p:nvPr userDrawn="1"/>
        </p:nvPicPr>
        <p:blipFill>
          <a:blip r:embed="rId2"/>
          <a:srcRect t="9375" b="23437"/>
          <a:stretch>
            <a:fillRect/>
          </a:stretch>
        </p:blipFill>
        <p:spPr>
          <a:xfrm>
            <a:off x="245708" y="228599"/>
            <a:ext cx="4288192" cy="3886201"/>
          </a:xfrm>
          <a:prstGeom prst="rect">
            <a:avLst/>
          </a:prstGeom>
          <a:blipFill rotWithShape="1">
            <a:blip r:embed="rId3"/>
            <a:stretch>
              <a:fillRect/>
            </a:stretch>
          </a:blipFill>
        </p:spPr>
      </p:pic>
      <p:pic>
        <p:nvPicPr>
          <p:cNvPr id="19" name="Picture 18" descr="oldmain.jpg"/>
          <p:cNvPicPr>
            <a:picLocks noChangeAspect="1"/>
          </p:cNvPicPr>
          <p:nvPr userDrawn="1"/>
        </p:nvPicPr>
        <p:blipFill>
          <a:blip r:embed="rId3"/>
          <a:srcRect t="8431"/>
          <a:stretch>
            <a:fillRect/>
          </a:stretch>
        </p:blipFill>
        <p:spPr>
          <a:xfrm>
            <a:off x="245708" y="228600"/>
            <a:ext cx="4288192" cy="3886201"/>
          </a:xfrm>
          <a:prstGeom prst="rect">
            <a:avLst/>
          </a:prstGeom>
        </p:spPr>
      </p:pic>
      <p:pic>
        <p:nvPicPr>
          <p:cNvPr id="14" name="Picture 13" descr="stackedlogo.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6109447" y="5549900"/>
            <a:ext cx="2667000" cy="10033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rgbClr val="022B68">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0631A070-80AB-B544-9A8C-1802EBBBD33F}" type="datetimeFigureOut">
              <a:rPr lang="en-US" smtClean="0"/>
              <a:pPr/>
              <a:t>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52132D-A370-6F42-A312-F08685D74F7B}" type="slidenum">
              <a:rPr lang="en-US" smtClean="0"/>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solidFill>
                  <a:srgbClr val="022B68"/>
                </a:solidFill>
              </a:defRPr>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solidFill>
                  <a:srgbClr val="022B68"/>
                </a:solidFill>
              </a:defRPr>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solidFill>
                  <a:srgbClr val="022B68"/>
                </a:solidFill>
              </a:defRPr>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rgbClr val="022B6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631A070-80AB-B544-9A8C-1802EBBBD33F}" type="datetimeFigureOut">
              <a:rPr lang="en-US" smtClean="0"/>
              <a:pPr/>
              <a:t>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52132D-A370-6F42-A312-F08685D74F7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rgbClr val="022B6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0631A070-80AB-B544-9A8C-1802EBBBD33F}" type="datetimeFigureOut">
              <a:rPr lang="en-US" smtClean="0"/>
              <a:pPr/>
              <a:t>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52132D-A370-6F42-A312-F08685D74F7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rgbClr val="022B6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0631A070-80AB-B544-9A8C-1802EBBBD33F}" type="datetimeFigureOut">
              <a:rPr lang="en-US" smtClean="0"/>
              <a:pPr/>
              <a:t>2/1/2016</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rgbClr val="022B68">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0631A070-80AB-B544-9A8C-1802EBBBD33F}" type="datetimeFigureOut">
              <a:rPr lang="en-US" smtClean="0"/>
              <a:pPr/>
              <a:t>2/1/2016</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9B52132D-A370-6F42-A312-F08685D74F7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31A070-80AB-B544-9A8C-1802EBBBD33F}" type="datetimeFigureOut">
              <a:rPr lang="en-US" smtClean="0"/>
              <a:pPr/>
              <a:t>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52132D-A370-6F42-A312-F08685D74F7B}" type="slidenum">
              <a:rPr lang="en-US" smtClean="0"/>
              <a:pPr/>
              <a:t>‹#›</a:t>
            </a:fld>
            <a:endParaRPr lang="en-US"/>
          </a:p>
        </p:txBody>
      </p:sp>
      <p:sp>
        <p:nvSpPr>
          <p:cNvPr id="8" name="Rectangle 7"/>
          <p:cNvSpPr/>
          <p:nvPr/>
        </p:nvSpPr>
        <p:spPr>
          <a:xfrm>
            <a:off x="6802438" y="228600"/>
            <a:ext cx="2057400" cy="2039112"/>
          </a:xfrm>
          <a:prstGeom prst="rect">
            <a:avLst/>
          </a:prstGeom>
          <a:solidFill>
            <a:srgbClr val="99864B">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rgbClr val="022B68">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rgbClr val="022B6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0631A070-80AB-B544-9A8C-1802EBBBD33F}" type="datetimeFigureOut">
              <a:rPr lang="en-US" smtClean="0"/>
              <a:pPr/>
              <a:t>2/1/2016</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9B52132D-A370-6F42-A312-F08685D74F7B}" type="slidenum">
              <a:rPr lang="en-US" smtClean="0"/>
              <a:pPr/>
              <a:t>‹#›</a:t>
            </a:fld>
            <a:endParaRPr lang="en-US"/>
          </a:p>
        </p:txBody>
      </p:sp>
      <p:sp>
        <p:nvSpPr>
          <p:cNvPr id="10" name="Rectangle 9"/>
          <p:cNvSpPr/>
          <p:nvPr/>
        </p:nvSpPr>
        <p:spPr>
          <a:xfrm>
            <a:off x="6802438" y="228600"/>
            <a:ext cx="2057400" cy="2039112"/>
          </a:xfrm>
          <a:prstGeom prst="rect">
            <a:avLst/>
          </a:prstGeom>
          <a:solidFill>
            <a:srgbClr val="99864B">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rgbClr val="022B68">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0631A070-80AB-B544-9A8C-1802EBBBD33F}" type="datetimeFigureOut">
              <a:rPr lang="en-US" smtClean="0"/>
              <a:pPr/>
              <a:t>2/1/2016</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9B52132D-A370-6F42-A312-F08685D74F7B}" type="slidenum">
              <a:rPr lang="en-US" smtClean="0"/>
              <a:pPr/>
              <a:t>‹#›</a:t>
            </a:fld>
            <a:endParaRPr lang="en-US"/>
          </a:p>
        </p:txBody>
      </p:sp>
      <p:sp>
        <p:nvSpPr>
          <p:cNvPr id="10" name="Rectangle 9"/>
          <p:cNvSpPr/>
          <p:nvPr/>
        </p:nvSpPr>
        <p:spPr>
          <a:xfrm>
            <a:off x="6802438" y="228600"/>
            <a:ext cx="2057400" cy="2039112"/>
          </a:xfrm>
          <a:prstGeom prst="rect">
            <a:avLst/>
          </a:prstGeom>
          <a:solidFill>
            <a:srgbClr val="99864B">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rgbClr val="022B68">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rgbClr val="022B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0631A070-80AB-B544-9A8C-1802EBBBD33F}" type="datetimeFigureOut">
              <a:rPr lang="en-US" smtClean="0"/>
              <a:pPr/>
              <a:t>2/1/2016</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9B52132D-A370-6F42-A312-F08685D74F7B}" type="slidenum">
              <a:rPr lang="en-US" smtClean="0"/>
              <a:pPr/>
              <a:t>‹#›</a:t>
            </a:fld>
            <a:endParaRPr lang="en-US"/>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rgbClr val="022B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631A070-80AB-B544-9A8C-1802EBBBD33F}" type="datetimeFigureOut">
              <a:rPr lang="en-US" smtClean="0"/>
              <a:pPr/>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52132D-A370-6F42-A312-F08685D74F7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rgbClr val="022B68">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lvl1pPr>
              <a:defRPr>
                <a:solidFill>
                  <a:srgbClr val="022B68"/>
                </a:solidFill>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1pPr>
              <a:defRPr>
                <a:solidFill>
                  <a:srgbClr val="54432F"/>
                </a:solidFill>
              </a:defRPr>
            </a:lvl1pPr>
            <a:lvl2pPr>
              <a:defRPr>
                <a:solidFill>
                  <a:srgbClr val="54432F"/>
                </a:solidFill>
              </a:defRPr>
            </a:lvl2pPr>
            <a:lvl3pPr>
              <a:defRPr>
                <a:solidFill>
                  <a:srgbClr val="54432F"/>
                </a:solidFill>
              </a:defRPr>
            </a:lvl3pPr>
            <a:lvl4pPr>
              <a:defRPr>
                <a:solidFill>
                  <a:srgbClr val="54432F"/>
                </a:solidFill>
              </a:defRPr>
            </a:lvl4pPr>
            <a:lvl5pPr>
              <a:defRPr>
                <a:solidFill>
                  <a:srgbClr val="54432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0631A070-80AB-B544-9A8C-1802EBBBD33F}" type="datetimeFigureOut">
              <a:rPr lang="en-US" smtClean="0"/>
              <a:pPr/>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52132D-A370-6F42-A312-F08685D74F7B}" type="slidenum">
              <a:rPr lang="en-US" smtClean="0"/>
              <a:pPr/>
              <a:t>‹#›</a:t>
            </a:fld>
            <a:endParaRPr lang="en-US"/>
          </a:p>
        </p:txBody>
      </p:sp>
      <p:sp>
        <p:nvSpPr>
          <p:cNvPr id="10" name="Rectangle 9"/>
          <p:cNvSpPr/>
          <p:nvPr/>
        </p:nvSpPr>
        <p:spPr>
          <a:xfrm>
            <a:off x="8068235" y="282574"/>
            <a:ext cx="91440" cy="1600200"/>
          </a:xfrm>
          <a:prstGeom prst="rect">
            <a:avLst/>
          </a:prstGeom>
          <a:solidFill>
            <a:srgbClr val="022B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userDrawn="1"/>
        </p:nvSpPr>
        <p:spPr>
          <a:xfrm>
            <a:off x="8166847" y="282573"/>
            <a:ext cx="685800" cy="302217"/>
          </a:xfrm>
          <a:prstGeom prst="rect">
            <a:avLst/>
          </a:prstGeom>
          <a:solidFill>
            <a:srgbClr val="022B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631A070-80AB-B544-9A8C-1802EBBBD33F}" type="datetimeFigureOut">
              <a:rPr lang="en-US" smtClean="0"/>
              <a:pPr/>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52132D-A370-6F42-A312-F08685D74F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rgbClr val="022B68">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lvl1pPr>
              <a:defRPr>
                <a:solidFill>
                  <a:srgbClr val="022B68"/>
                </a:solidFill>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1pPr>
              <a:defRPr>
                <a:solidFill>
                  <a:srgbClr val="54432F"/>
                </a:solidFill>
              </a:defRPr>
            </a:lvl1pPr>
            <a:lvl2pPr>
              <a:defRPr>
                <a:solidFill>
                  <a:srgbClr val="54432F"/>
                </a:solidFill>
              </a:defRPr>
            </a:lvl2pPr>
            <a:lvl3pPr>
              <a:defRPr>
                <a:solidFill>
                  <a:srgbClr val="54432F"/>
                </a:solidFill>
              </a:defRPr>
            </a:lvl3pPr>
            <a:lvl4pPr>
              <a:defRPr>
                <a:solidFill>
                  <a:srgbClr val="54432F"/>
                </a:solidFill>
              </a:defRPr>
            </a:lvl4pPr>
            <a:lvl5pPr>
              <a:defRPr>
                <a:solidFill>
                  <a:srgbClr val="54432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0631A070-80AB-B544-9A8C-1802EBBBD33F}" type="datetimeFigureOut">
              <a:rPr lang="en-US" smtClean="0"/>
              <a:pPr/>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52132D-A370-6F42-A312-F08685D74F7B}" type="slidenum">
              <a:rPr lang="en-US" smtClean="0"/>
              <a:pPr/>
              <a:t>‹#›</a:t>
            </a:fld>
            <a:endParaRPr lang="en-US"/>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rgbClr val="99864B"/>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solidFill>
                  <a:srgbClr val="022B68"/>
                </a:solidFill>
              </a:defRPr>
            </a:lvl1pPr>
          </a:lstStyle>
          <a:p>
            <a:r>
              <a:rPr lang="en-US" dirty="0" smtClean="0"/>
              <a:t>Click to edit Master title style</a:t>
            </a:r>
            <a:endParaRPr dirty="0"/>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rgbClr val="99864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0631A070-80AB-B544-9A8C-1802EBBBD33F}" type="datetimeFigureOut">
              <a:rPr lang="en-US" smtClean="0"/>
              <a:pPr/>
              <a:t>2/1/2016</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rgbClr val="022B68">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rgbClr val="99864B">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rgbClr val="99864B">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066800"/>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rgbClr val="022B68">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72AAB499-F5DE-4BE5-BB26-90CC428051F7}" type="datetime1">
              <a:rPr lang="en-US" smtClean="0"/>
              <a:pPr/>
              <a:t>2/1/2016</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EBF5CD18-686B-47A9-AFD5-66CE5FA52A66}" type="slidenum">
              <a:rPr lang="en-US" smtClean="0"/>
              <a:pPr/>
              <a:t>‹#›</a:t>
            </a:fld>
            <a:endParaRPr lang="en-US"/>
          </a:p>
        </p:txBody>
      </p:sp>
      <p:sp>
        <p:nvSpPr>
          <p:cNvPr id="9" name="Rectangle 8"/>
          <p:cNvSpPr/>
          <p:nvPr/>
        </p:nvSpPr>
        <p:spPr>
          <a:xfrm>
            <a:off x="285750" y="228600"/>
            <a:ext cx="212725" cy="6345238"/>
          </a:xfrm>
          <a:prstGeom prst="rect">
            <a:avLst/>
          </a:prstGeom>
          <a:solidFill>
            <a:srgbClr val="99864B">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rgbClr val="022B68">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rgbClr val="022B68">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631A070-80AB-B544-9A8C-1802EBBBD33F}" type="datetimeFigureOut">
              <a:rPr lang="en-US" smtClean="0"/>
              <a:pPr/>
              <a:t>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52132D-A370-6F42-A312-F08685D74F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rgbClr val="022B68">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631A070-80AB-B544-9A8C-1802EBBBD33F}" type="datetimeFigureOut">
              <a:rPr lang="en-US" smtClean="0"/>
              <a:pPr/>
              <a:t>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52132D-A370-6F42-A312-F08685D74F7B}"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rgbClr val="022B68">
              <a:alpha val="72000"/>
            </a:srgb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rgbClr val="022B68">
              <a:alpha val="72000"/>
            </a:srgb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631A070-80AB-B544-9A8C-1802EBBBD33F}" type="datetimeFigureOut">
              <a:rPr lang="en-US" smtClean="0"/>
              <a:pPr/>
              <a:t>2/1/2016</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rgbClr val="022B68">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9B52132D-A370-6F42-A312-F08685D74F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rgbClr val="022B68">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631A070-80AB-B544-9A8C-1802EBBBD33F}" type="datetimeFigureOut">
              <a:rPr lang="en-US" smtClean="0"/>
              <a:pPr/>
              <a:t>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52132D-A370-6F42-A312-F08685D74F7B}" type="slidenum">
              <a:rPr lang="en-US" smtClean="0"/>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d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dirty="0" smtClean="0"/>
              <a:t>Click to edit Master title style</a:t>
            </a:r>
            <a:endParaRPr dirty="0"/>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0631A070-80AB-B544-9A8C-1802EBBBD33F}" type="datetimeFigureOut">
              <a:rPr lang="en-US" smtClean="0"/>
              <a:pPr/>
              <a:t>2/1/2016</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9B52132D-A370-6F42-A312-F08685D74F7B}" type="slidenum">
              <a:rPr lang="en-US" smtClean="0"/>
              <a:pPr/>
              <a:t>‹#›</a:t>
            </a:fld>
            <a:endParaRPr lang="en-US"/>
          </a:p>
        </p:txBody>
      </p:sp>
      <p:pic>
        <p:nvPicPr>
          <p:cNvPr id="8" name="Picture 7" descr="stackedlogo.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2"/>
              <a:stretch>
                <a:fillRect/>
              </a:stretch>
            </p:blipFill>
          </mc:Choice>
          <mc:Fallback>
            <p:blipFill>
              <a:blip r:embed="rId23"/>
              <a:stretch>
                <a:fillRect/>
              </a:stretch>
            </p:blipFill>
          </mc:Fallback>
        </mc:AlternateContent>
        <p:spPr>
          <a:xfrm>
            <a:off x="6476999" y="5688170"/>
            <a:ext cx="2299447" cy="865030"/>
          </a:xfrm>
          <a:prstGeom prst="rect">
            <a:avLst/>
          </a:prstGeom>
        </p:spPr>
      </p:pic>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 id="2147483882" r:id="rId18"/>
    <p:sldLayoutId id="2147483883" r:id="rId19"/>
    <p:sldLayoutId id="2147483884" r:id="rId20"/>
  </p:sldLayoutIdLst>
  <p:txStyles>
    <p:titleStyle>
      <a:lvl1pPr algn="l" defTabSz="914400" rtl="0" eaLnBrk="1" latinLnBrk="0" hangingPunct="1">
        <a:spcBef>
          <a:spcPct val="0"/>
        </a:spcBef>
        <a:buNone/>
        <a:defRPr sz="3600" b="0" kern="1200">
          <a:solidFill>
            <a:srgbClr val="022B68"/>
          </a:solidFill>
          <a:latin typeface="+mj-lt"/>
          <a:ea typeface="+mj-ea"/>
          <a:cs typeface="+mj-cs"/>
        </a:defRPr>
      </a:lvl1pPr>
    </p:titleStyle>
    <p:bodyStyle>
      <a:lvl1pPr marL="228600" indent="-228600" algn="l" defTabSz="914400" rtl="0" eaLnBrk="1" latinLnBrk="0" hangingPunct="1">
        <a:spcBef>
          <a:spcPts val="2000"/>
        </a:spcBef>
        <a:buClr>
          <a:srgbClr val="99864B"/>
        </a:buClr>
        <a:buSzPct val="75000"/>
        <a:buFont typeface="Wingdings" pitchFamily="2" charset="2"/>
        <a:buChar char="n"/>
        <a:defRPr sz="2000" kern="1200">
          <a:solidFill>
            <a:srgbClr val="022B68"/>
          </a:solidFill>
          <a:latin typeface="+mn-lt"/>
          <a:ea typeface="+mn-ea"/>
          <a:cs typeface="+mn-cs"/>
        </a:defRPr>
      </a:lvl1pPr>
      <a:lvl2pPr marL="457200" indent="-228600" algn="l" defTabSz="914400" rtl="0" eaLnBrk="1" latinLnBrk="0" hangingPunct="1">
        <a:spcBef>
          <a:spcPts val="600"/>
        </a:spcBef>
        <a:buClr>
          <a:srgbClr val="99864B"/>
        </a:buClr>
        <a:buSzPct val="75000"/>
        <a:buFont typeface="Wingdings" pitchFamily="2" charset="2"/>
        <a:buChar char="n"/>
        <a:defRPr sz="1800" kern="1200">
          <a:solidFill>
            <a:srgbClr val="54432F"/>
          </a:solidFill>
          <a:latin typeface="+mn-lt"/>
          <a:ea typeface="+mn-ea"/>
          <a:cs typeface="+mn-cs"/>
        </a:defRPr>
      </a:lvl2pPr>
      <a:lvl3pPr marL="685800" indent="-228600" algn="l" defTabSz="914400" rtl="0" eaLnBrk="1" latinLnBrk="0" hangingPunct="1">
        <a:spcBef>
          <a:spcPts val="600"/>
        </a:spcBef>
        <a:buClr>
          <a:srgbClr val="99864B"/>
        </a:buClr>
        <a:buSzPct val="75000"/>
        <a:buFont typeface="Wingdings" pitchFamily="2" charset="2"/>
        <a:buChar char="n"/>
        <a:defRPr sz="1800" kern="1200">
          <a:solidFill>
            <a:srgbClr val="54432F"/>
          </a:solidFill>
          <a:latin typeface="+mn-lt"/>
          <a:ea typeface="+mn-ea"/>
          <a:cs typeface="+mn-cs"/>
        </a:defRPr>
      </a:lvl3pPr>
      <a:lvl4pPr marL="914400" indent="-228600" algn="l" defTabSz="914400" rtl="0" eaLnBrk="1" latinLnBrk="0" hangingPunct="1">
        <a:spcBef>
          <a:spcPts val="600"/>
        </a:spcBef>
        <a:buClr>
          <a:srgbClr val="99864B"/>
        </a:buClr>
        <a:buSzPct val="75000"/>
        <a:buFont typeface="Wingdings" pitchFamily="2" charset="2"/>
        <a:buChar char="n"/>
        <a:defRPr sz="1800" kern="1200">
          <a:solidFill>
            <a:srgbClr val="54432F"/>
          </a:solidFill>
          <a:latin typeface="+mn-lt"/>
          <a:ea typeface="+mn-ea"/>
          <a:cs typeface="+mn-cs"/>
        </a:defRPr>
      </a:lvl4pPr>
      <a:lvl5pPr marL="1143000" indent="-228600" algn="l" defTabSz="914400" rtl="0" eaLnBrk="1" latinLnBrk="0" hangingPunct="1">
        <a:spcBef>
          <a:spcPts val="600"/>
        </a:spcBef>
        <a:buClr>
          <a:srgbClr val="99864B"/>
        </a:buClr>
        <a:buSzPct val="75000"/>
        <a:buFont typeface="Wingdings" pitchFamily="2" charset="2"/>
        <a:buChar char="n"/>
        <a:defRPr sz="1800" kern="1200">
          <a:solidFill>
            <a:srgbClr val="54432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journal.frontiersin.org/article/10.3389/fpsyg.2013.00863/full" TargetMode="External"/><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s://osf.io/vbdah" TargetMode="External"/><Relationship Id="rId4" Type="http://schemas.openxmlformats.org/officeDocument/2006/relationships/hyperlink" Target="http://journal.frontiersin.org/article/10.3389/fpsyg.2013.00863/abstrac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gpower.hhu.d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osf.io/vbdah"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5708" y="4248150"/>
            <a:ext cx="8593492" cy="933450"/>
          </a:xfrm>
        </p:spPr>
        <p:txBody>
          <a:bodyPr/>
          <a:lstStyle/>
          <a:p>
            <a:pPr algn="ctr"/>
            <a:r>
              <a:rPr lang="en-US" dirty="0" smtClean="0"/>
              <a:t>Effect Size &amp; Power Analysis + G*Power</a:t>
            </a:r>
            <a:endParaRPr lang="en-US" dirty="0"/>
          </a:p>
        </p:txBody>
      </p:sp>
      <p:sp>
        <p:nvSpPr>
          <p:cNvPr id="3" name="Subtitle 2"/>
          <p:cNvSpPr>
            <a:spLocks noGrp="1"/>
          </p:cNvSpPr>
          <p:nvPr>
            <p:ph type="subTitle" idx="1"/>
          </p:nvPr>
        </p:nvSpPr>
        <p:spPr>
          <a:xfrm>
            <a:off x="245708" y="4953000"/>
            <a:ext cx="8728784" cy="1528779"/>
          </a:xfrm>
        </p:spPr>
        <p:txBody>
          <a:bodyPr>
            <a:normAutofit fontScale="92500" lnSpcReduction="20000"/>
          </a:bodyPr>
          <a:lstStyle/>
          <a:p>
            <a:pPr algn="ctr"/>
            <a:r>
              <a:rPr lang="en-US" sz="2400" b="1" dirty="0" smtClean="0"/>
              <a:t>Office of Methodological &amp; Data Sciences</a:t>
            </a:r>
          </a:p>
          <a:p>
            <a:pPr algn="ctr"/>
            <a:endParaRPr lang="en-US" sz="2400" b="1" dirty="0"/>
          </a:p>
          <a:p>
            <a:pPr algn="ctr"/>
            <a:endParaRPr lang="en-US" sz="1800" dirty="0" smtClean="0"/>
          </a:p>
          <a:p>
            <a:pPr algn="ctr"/>
            <a:r>
              <a:rPr lang="en-US" sz="1800" dirty="0" smtClean="0"/>
              <a:t>November </a:t>
            </a:r>
            <a:r>
              <a:rPr lang="en-US" sz="1800" dirty="0"/>
              <a:t>13, 2015</a:t>
            </a:r>
          </a:p>
          <a:p>
            <a:pPr algn="ctr"/>
            <a:r>
              <a:rPr lang="en-US" sz="1800" dirty="0" smtClean="0"/>
              <a:t>Sarah Schwartz</a:t>
            </a:r>
          </a:p>
        </p:txBody>
      </p:sp>
      <p:pic>
        <p:nvPicPr>
          <p:cNvPr id="5" name="Picture 4"/>
          <p:cNvPicPr>
            <a:picLocks noChangeAspect="1"/>
          </p:cNvPicPr>
          <p:nvPr/>
        </p:nvPicPr>
        <p:blipFill>
          <a:blip r:embed="rId3"/>
          <a:stretch>
            <a:fillRect/>
          </a:stretch>
        </p:blipFill>
        <p:spPr>
          <a:xfrm>
            <a:off x="485671" y="6105524"/>
            <a:ext cx="2257529" cy="376255"/>
          </a:xfrm>
          <a:prstGeom prst="rect">
            <a:avLst/>
          </a:prstGeom>
        </p:spPr>
      </p:pic>
      <p:pic>
        <p:nvPicPr>
          <p:cNvPr id="7" name="Picture 6"/>
          <p:cNvPicPr>
            <a:picLocks noChangeAspect="1"/>
          </p:cNvPicPr>
          <p:nvPr/>
        </p:nvPicPr>
        <p:blipFill>
          <a:blip r:embed="rId4"/>
          <a:stretch>
            <a:fillRect/>
          </a:stretch>
        </p:blipFill>
        <p:spPr>
          <a:xfrm>
            <a:off x="630835" y="5486400"/>
            <a:ext cx="1967203" cy="517685"/>
          </a:xfrm>
          <a:prstGeom prst="rect">
            <a:avLst/>
          </a:prstGeom>
        </p:spPr>
      </p:pic>
      <p:cxnSp>
        <p:nvCxnSpPr>
          <p:cNvPr id="10" name="Straight Connector 9"/>
          <p:cNvCxnSpPr/>
          <p:nvPr/>
        </p:nvCxnSpPr>
        <p:spPr>
          <a:xfrm flipV="1">
            <a:off x="533400" y="6049690"/>
            <a:ext cx="2112367" cy="3846"/>
          </a:xfrm>
          <a:prstGeom prst="line">
            <a:avLst/>
          </a:prstGeom>
          <a:ln>
            <a:solidFill>
              <a:srgbClr val="003E6C"/>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743200" y="5277125"/>
            <a:ext cx="4038600" cy="369332"/>
          </a:xfrm>
          <a:prstGeom prst="rect">
            <a:avLst/>
          </a:prstGeom>
          <a:noFill/>
        </p:spPr>
        <p:txBody>
          <a:bodyPr wrap="square" rtlCol="0">
            <a:spAutoFit/>
          </a:bodyPr>
          <a:lstStyle/>
          <a:p>
            <a:r>
              <a:rPr lang="en-US" dirty="0" smtClean="0">
                <a:solidFill>
                  <a:srgbClr val="022B68"/>
                </a:solidFill>
              </a:rPr>
              <a:t>www.cehs.usu.edu/research/omds</a:t>
            </a:r>
            <a:endParaRPr lang="en-US" dirty="0">
              <a:solidFill>
                <a:srgbClr val="022B68"/>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55306" y="295471"/>
            <a:ext cx="7772400" cy="685800"/>
          </a:xfrm>
        </p:spPr>
        <p:txBody>
          <a:bodyPr/>
          <a:lstStyle/>
          <a:p>
            <a:pPr algn="ctr"/>
            <a:r>
              <a:rPr lang="en-US" b="1" u="sng" dirty="0" smtClean="0"/>
              <a:t>4 Categories of Effect Sizes</a:t>
            </a:r>
            <a:endParaRPr lang="en-US" b="1" u="sng" dirty="0"/>
          </a:p>
        </p:txBody>
      </p:sp>
      <p:graphicFrame>
        <p:nvGraphicFramePr>
          <p:cNvPr id="8" name="Table 7"/>
          <p:cNvGraphicFramePr>
            <a:graphicFrameLocks noGrp="1"/>
          </p:cNvGraphicFramePr>
          <p:nvPr>
            <p:extLst>
              <p:ext uri="{D42A27DB-BD31-4B8C-83A1-F6EECF244321}">
                <p14:modId xmlns:p14="http://schemas.microsoft.com/office/powerpoint/2010/main" val="256276"/>
              </p:ext>
            </p:extLst>
          </p:nvPr>
        </p:nvGraphicFramePr>
        <p:xfrm>
          <a:off x="914400" y="1066800"/>
          <a:ext cx="7696200" cy="4495800"/>
        </p:xfrm>
        <a:graphic>
          <a:graphicData uri="http://schemas.openxmlformats.org/drawingml/2006/table">
            <a:tbl>
              <a:tblPr firstRow="1" bandRow="1">
                <a:tableStyleId>{5C22544A-7EE6-4342-B048-85BDC9FD1C3A}</a:tableStyleId>
              </a:tblPr>
              <a:tblGrid>
                <a:gridCol w="3848100"/>
                <a:gridCol w="3848100"/>
              </a:tblGrid>
              <a:tr h="22479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2479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9" name="TextBox 8"/>
          <p:cNvSpPr txBox="1"/>
          <p:nvPr/>
        </p:nvSpPr>
        <p:spPr>
          <a:xfrm>
            <a:off x="1066800" y="1295400"/>
            <a:ext cx="3657600" cy="1785104"/>
          </a:xfrm>
          <a:prstGeom prst="rect">
            <a:avLst/>
          </a:prstGeom>
          <a:noFill/>
        </p:spPr>
        <p:txBody>
          <a:bodyPr wrap="square" rtlCol="0">
            <a:spAutoFit/>
          </a:bodyPr>
          <a:lstStyle/>
          <a:p>
            <a:pPr algn="ctr"/>
            <a:r>
              <a:rPr lang="en-US" sz="2000" b="1" u="sng" dirty="0" smtClean="0">
                <a:solidFill>
                  <a:srgbClr val="022B68"/>
                </a:solidFill>
                <a:latin typeface="+mj-lt"/>
              </a:rPr>
              <a:t>Group Differences Indices</a:t>
            </a:r>
          </a:p>
          <a:p>
            <a:pPr algn="ctr"/>
            <a:endParaRPr lang="en-US" dirty="0" smtClean="0"/>
          </a:p>
          <a:p>
            <a:pPr algn="ctr"/>
            <a:r>
              <a:rPr lang="en-US" dirty="0" smtClean="0"/>
              <a:t>Magnitude of difference(s) between 2+ groups</a:t>
            </a:r>
          </a:p>
          <a:p>
            <a:pPr algn="ctr"/>
            <a:endParaRPr lang="en-US" dirty="0"/>
          </a:p>
          <a:p>
            <a:pPr algn="ctr"/>
            <a:r>
              <a:rPr lang="en-US" dirty="0" smtClean="0"/>
              <a:t> Cohen’s d</a:t>
            </a:r>
            <a:endParaRPr lang="en-US" dirty="0"/>
          </a:p>
        </p:txBody>
      </p:sp>
      <p:sp>
        <p:nvSpPr>
          <p:cNvPr id="10" name="TextBox 9"/>
          <p:cNvSpPr txBox="1"/>
          <p:nvPr/>
        </p:nvSpPr>
        <p:spPr>
          <a:xfrm>
            <a:off x="4873690" y="1315616"/>
            <a:ext cx="3657600" cy="1785104"/>
          </a:xfrm>
          <a:prstGeom prst="rect">
            <a:avLst/>
          </a:prstGeom>
          <a:noFill/>
        </p:spPr>
        <p:txBody>
          <a:bodyPr wrap="square" rtlCol="0">
            <a:spAutoFit/>
          </a:bodyPr>
          <a:lstStyle/>
          <a:p>
            <a:pPr algn="ctr"/>
            <a:r>
              <a:rPr lang="en-US" sz="2000" b="1" u="sng" dirty="0" smtClean="0">
                <a:solidFill>
                  <a:srgbClr val="022B68"/>
                </a:solidFill>
                <a:latin typeface="+mj-lt"/>
              </a:rPr>
              <a:t>Strength of Association</a:t>
            </a:r>
          </a:p>
          <a:p>
            <a:pPr algn="ctr"/>
            <a:endParaRPr lang="en-US" dirty="0" smtClean="0"/>
          </a:p>
          <a:p>
            <a:pPr algn="ctr"/>
            <a:r>
              <a:rPr lang="en-US" dirty="0" smtClean="0"/>
              <a:t>Magnitude of shared variance between 2+ variables</a:t>
            </a:r>
          </a:p>
          <a:p>
            <a:pPr algn="ctr"/>
            <a:endParaRPr lang="en-US" dirty="0"/>
          </a:p>
          <a:p>
            <a:pPr algn="ctr"/>
            <a:r>
              <a:rPr lang="en-US" dirty="0" smtClean="0"/>
              <a:t> Pearson’s r</a:t>
            </a:r>
            <a:endParaRPr lang="en-US" dirty="0"/>
          </a:p>
        </p:txBody>
      </p:sp>
      <p:sp>
        <p:nvSpPr>
          <p:cNvPr id="11" name="TextBox 10"/>
          <p:cNvSpPr txBox="1"/>
          <p:nvPr/>
        </p:nvSpPr>
        <p:spPr>
          <a:xfrm>
            <a:off x="1062135" y="3461503"/>
            <a:ext cx="3657600" cy="1785104"/>
          </a:xfrm>
          <a:prstGeom prst="rect">
            <a:avLst/>
          </a:prstGeom>
          <a:noFill/>
        </p:spPr>
        <p:txBody>
          <a:bodyPr wrap="square" rtlCol="0">
            <a:spAutoFit/>
          </a:bodyPr>
          <a:lstStyle/>
          <a:p>
            <a:pPr algn="ctr"/>
            <a:r>
              <a:rPr lang="en-US" sz="2000" b="1" u="sng" dirty="0" smtClean="0">
                <a:solidFill>
                  <a:srgbClr val="022B68"/>
                </a:solidFill>
                <a:latin typeface="+mj-lt"/>
              </a:rPr>
              <a:t>Corrected Estimates</a:t>
            </a:r>
          </a:p>
          <a:p>
            <a:pPr algn="ctr"/>
            <a:endParaRPr lang="en-US" dirty="0" smtClean="0"/>
          </a:p>
          <a:p>
            <a:pPr algn="ctr"/>
            <a:r>
              <a:rPr lang="en-US" dirty="0" smtClean="0"/>
              <a:t>Correct for sampling error because of smaller sample sizes</a:t>
            </a:r>
          </a:p>
          <a:p>
            <a:pPr algn="ctr"/>
            <a:endParaRPr lang="en-US" dirty="0"/>
          </a:p>
          <a:p>
            <a:pPr algn="ctr"/>
            <a:r>
              <a:rPr lang="en-US" dirty="0" smtClean="0"/>
              <a:t> adjusted R</a:t>
            </a:r>
            <a:r>
              <a:rPr lang="en-US" baseline="30000" dirty="0" smtClean="0"/>
              <a:t>2</a:t>
            </a:r>
            <a:endParaRPr lang="en-US" baseline="30000" dirty="0"/>
          </a:p>
        </p:txBody>
      </p:sp>
      <p:sp>
        <p:nvSpPr>
          <p:cNvPr id="12" name="TextBox 11"/>
          <p:cNvSpPr txBox="1"/>
          <p:nvPr/>
        </p:nvSpPr>
        <p:spPr>
          <a:xfrm>
            <a:off x="4870580" y="3430268"/>
            <a:ext cx="3740020" cy="1785104"/>
          </a:xfrm>
          <a:prstGeom prst="rect">
            <a:avLst/>
          </a:prstGeom>
          <a:noFill/>
        </p:spPr>
        <p:txBody>
          <a:bodyPr wrap="square" rtlCol="0">
            <a:spAutoFit/>
          </a:bodyPr>
          <a:lstStyle/>
          <a:p>
            <a:pPr algn="ctr"/>
            <a:r>
              <a:rPr lang="en-US" sz="2000" b="1" u="sng" dirty="0" smtClean="0">
                <a:solidFill>
                  <a:srgbClr val="022B68"/>
                </a:solidFill>
                <a:latin typeface="+mj-lt"/>
              </a:rPr>
              <a:t>Risk Estimates</a:t>
            </a:r>
          </a:p>
          <a:p>
            <a:pPr algn="ctr"/>
            <a:endParaRPr lang="en-US" dirty="0" smtClean="0"/>
          </a:p>
          <a:p>
            <a:pPr algn="ctr"/>
            <a:r>
              <a:rPr lang="en-US" dirty="0" smtClean="0"/>
              <a:t>Compare relative risk for an outcome between 2+ groups</a:t>
            </a:r>
          </a:p>
          <a:p>
            <a:pPr algn="ctr"/>
            <a:endParaRPr lang="en-US" dirty="0"/>
          </a:p>
          <a:p>
            <a:pPr algn="ctr"/>
            <a:r>
              <a:rPr lang="en-US" dirty="0" smtClean="0"/>
              <a:t>Odds Ratio (OR)</a:t>
            </a:r>
            <a:endParaRPr lang="en-US" dirty="0"/>
          </a:p>
        </p:txBody>
      </p:sp>
      <p:sp>
        <p:nvSpPr>
          <p:cNvPr id="13" name="Rectangle 12"/>
          <p:cNvSpPr/>
          <p:nvPr/>
        </p:nvSpPr>
        <p:spPr>
          <a:xfrm>
            <a:off x="1062135" y="1676400"/>
            <a:ext cx="3586065" cy="1524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797490" y="1676400"/>
            <a:ext cx="3586065" cy="1524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097902" y="3962400"/>
            <a:ext cx="3586065" cy="1524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4947557" y="3895529"/>
            <a:ext cx="3586065" cy="1524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812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6"/>
                                        </p:tgtEl>
                                      </p:cBhvr>
                                    </p:animEffect>
                                    <p:set>
                                      <p:cBhvr>
                                        <p:cTn id="2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36983" y="635332"/>
            <a:ext cx="3255264" cy="609600"/>
          </a:xfrm>
        </p:spPr>
        <p:txBody>
          <a:bodyPr>
            <a:noAutofit/>
          </a:bodyPr>
          <a:lstStyle/>
          <a:p>
            <a:pPr algn="ctr"/>
            <a:r>
              <a:rPr lang="en-US" sz="2400" b="1" u="sng" dirty="0"/>
              <a:t>Group Differences</a:t>
            </a:r>
            <a:br>
              <a:rPr lang="en-US" sz="2400" b="1" u="sng" dirty="0"/>
            </a:br>
            <a:endParaRPr lang="en-US" sz="2400" b="1" u="sng"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009053" y="228600"/>
                <a:ext cx="4597399" cy="5853113"/>
              </a:xfrm>
            </p:spPr>
            <p:txBody>
              <a:bodyPr>
                <a:normAutofit/>
              </a:bodyPr>
              <a:lstStyle/>
              <a:p>
                <a:pPr marL="0" indent="0">
                  <a:buNone/>
                </a:pPr>
                <a:r>
                  <a:rPr lang="en-US" b="1" u="sng" dirty="0" smtClean="0"/>
                  <a:t>Cohen’s d</a:t>
                </a:r>
              </a:p>
              <a:p>
                <a:pPr lvl="1"/>
                <a:r>
                  <a:rPr lang="en-US" dirty="0" smtClean="0"/>
                  <a:t>Difference in 2 groups outcomes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smtClean="0"/>
                  <a:t> population standard deviation</a:t>
                </a:r>
              </a:p>
              <a:p>
                <a:pPr lvl="1"/>
                <a14:m>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 </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2</m:t>
                            </m:r>
                          </m:sub>
                        </m:sSub>
                      </m:num>
                      <m:den>
                        <m:r>
                          <a:rPr lang="en-US" b="0" i="1" smtClean="0">
                            <a:latin typeface="Cambria Math" panose="02040503050406030204" pitchFamily="18" charset="0"/>
                            <a:ea typeface="Cambria Math" panose="02040503050406030204" pitchFamily="18" charset="0"/>
                          </a:rPr>
                          <m:t>𝜎</m:t>
                        </m:r>
                      </m:den>
                    </m:f>
                  </m:oMath>
                </a14:m>
                <a:endParaRPr lang="en-US" dirty="0" smtClean="0"/>
              </a:p>
              <a:p>
                <a:pPr lvl="1"/>
                <a:r>
                  <a:rPr lang="en-US" dirty="0" smtClean="0"/>
                  <a:t>Various ways to estimate the unknown </a:t>
                </a:r>
                <a:r>
                  <a:rPr lang="el-GR" b="1" dirty="0">
                    <a:latin typeface="Courier New" panose="02070309020205020404" pitchFamily="49" charset="0"/>
                    <a:cs typeface="Courier New" panose="02070309020205020404" pitchFamily="49" charset="0"/>
                  </a:rPr>
                  <a:t>σ</a:t>
                </a:r>
                <a:r>
                  <a:rPr lang="en-US" dirty="0" smtClean="0"/>
                  <a:t>, often pool the sample SDs</a:t>
                </a:r>
              </a:p>
              <a:p>
                <a:pPr marL="0" indent="0">
                  <a:buNone/>
                </a:pPr>
                <a:r>
                  <a:rPr lang="en-US" b="1" u="sng" dirty="0" smtClean="0"/>
                  <a:t>Glass’s </a:t>
                </a:r>
                <a:r>
                  <a:rPr lang="en-US" b="1" u="sng" dirty="0"/>
                  <a:t>Delta (</a:t>
                </a:r>
                <a:r>
                  <a:rPr lang="el-GR" b="1" u="sng" dirty="0">
                    <a:latin typeface="Courier New" panose="02070309020205020404" pitchFamily="49" charset="0"/>
                    <a:cs typeface="Courier New" panose="02070309020205020404" pitchFamily="49" charset="0"/>
                  </a:rPr>
                  <a:t>Δ</a:t>
                </a:r>
                <a:r>
                  <a:rPr lang="en-US" b="1" u="sng" dirty="0"/>
                  <a:t>)</a:t>
                </a:r>
              </a:p>
              <a:p>
                <a:pPr lvl="1"/>
                <a:r>
                  <a:rPr lang="en-US" dirty="0" smtClean="0"/>
                  <a:t>Only use the control group’s SD for estimating </a:t>
                </a:r>
                <a:r>
                  <a:rPr lang="el-GR" dirty="0">
                    <a:latin typeface="Courier New" panose="02070309020205020404" pitchFamily="49" charset="0"/>
                    <a:cs typeface="Courier New" panose="02070309020205020404" pitchFamily="49" charset="0"/>
                  </a:rPr>
                  <a:t>σ</a:t>
                </a:r>
                <a:endParaRPr lang="en-US" dirty="0"/>
              </a:p>
              <a:p>
                <a:pPr lvl="1"/>
                <a14:m>
                  <m:oMath xmlns:m="http://schemas.openxmlformats.org/officeDocument/2006/math">
                    <m:r>
                      <m:rPr>
                        <m:nor/>
                      </m:rPr>
                      <a:rPr lang="el-GR" dirty="0">
                        <a:latin typeface="Courier New" panose="02070309020205020404" pitchFamily="49" charset="0"/>
                        <a:cs typeface="Courier New" panose="02070309020205020404" pitchFamily="49" charset="0"/>
                      </a:rPr>
                      <m:t>Δ</m:t>
                    </m:r>
                    <m:r>
                      <a:rPr lang="en-US" i="1">
                        <a:latin typeface="Cambria Math" panose="02040503050406030204" pitchFamily="18" charset="0"/>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2</m:t>
                            </m:r>
                          </m:sub>
                        </m:sSub>
                      </m:num>
                      <m:den>
                        <m:sSub>
                          <m:sSubPr>
                            <m:ctrlPr>
                              <a:rPr lang="en-US" b="1" i="1" smtClean="0">
                                <a:latin typeface="Cambria Math" panose="02040503050406030204" pitchFamily="18" charset="0"/>
                              </a:rPr>
                            </m:ctrlPr>
                          </m:sSubPr>
                          <m:e>
                            <m:r>
                              <a:rPr lang="en-US" b="1" i="1" smtClean="0">
                                <a:latin typeface="Cambria Math" panose="02040503050406030204" pitchFamily="18" charset="0"/>
                              </a:rPr>
                              <m:t>𝑺𝑫</m:t>
                            </m:r>
                          </m:e>
                          <m:sub>
                            <m:r>
                              <a:rPr lang="en-US" b="1" i="1" smtClean="0">
                                <a:latin typeface="Cambria Math" panose="02040503050406030204" pitchFamily="18" charset="0"/>
                              </a:rPr>
                              <m:t>𝒄𝒐𝒏𝒕𝒓𝒐𝒍</m:t>
                            </m:r>
                          </m:sub>
                        </m:sSub>
                      </m:den>
                    </m:f>
                  </m:oMath>
                </a14:m>
                <a:endParaRPr lang="en-US" dirty="0" smtClean="0">
                  <a:ea typeface="Cambria Math" panose="02040503050406030204" pitchFamily="18" charset="0"/>
                </a:endParaRPr>
              </a:p>
              <a:p>
                <a:pPr lvl="1"/>
                <a:r>
                  <a:rPr lang="en-US" dirty="0" smtClean="0"/>
                  <a:t>Assumes the control group is representative of the population</a:t>
                </a:r>
              </a:p>
              <a:p>
                <a:pPr marL="0" indent="0">
                  <a:buNone/>
                </a:pPr>
                <a:r>
                  <a:rPr lang="en-US" b="1" u="sng" dirty="0" err="1" smtClean="0"/>
                  <a:t>Hedges’s</a:t>
                </a:r>
                <a:r>
                  <a:rPr lang="en-US" b="1" u="sng" dirty="0" smtClean="0"/>
                  <a:t> g</a:t>
                </a:r>
              </a:p>
              <a:p>
                <a:pPr lvl="1"/>
                <a:r>
                  <a:rPr lang="en-US" dirty="0" smtClean="0"/>
                  <a:t>Corrects for bias in small samples</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009053" y="228600"/>
                <a:ext cx="4597399" cy="5853113"/>
              </a:xfrm>
              <a:blipFill rotWithShape="0">
                <a:blip r:embed="rId3"/>
                <a:stretch>
                  <a:fillRect l="-1194" t="-625"/>
                </a:stretch>
              </a:blipFill>
            </p:spPr>
            <p:txBody>
              <a:bodyPr/>
              <a:lstStyle/>
              <a:p>
                <a:r>
                  <a:rPr lang="en-US">
                    <a:noFill/>
                  </a:rPr>
                  <a:t> </a:t>
                </a:r>
              </a:p>
            </p:txBody>
          </p:sp>
        </mc:Fallback>
      </mc:AlternateContent>
      <p:sp>
        <p:nvSpPr>
          <p:cNvPr id="4" name="Text Placeholder 3"/>
          <p:cNvSpPr>
            <a:spLocks noGrp="1"/>
          </p:cNvSpPr>
          <p:nvPr>
            <p:ph type="body" sz="half" idx="2"/>
          </p:nvPr>
        </p:nvSpPr>
        <p:spPr>
          <a:xfrm>
            <a:off x="380565" y="1089818"/>
            <a:ext cx="3255264" cy="5387182"/>
          </a:xfrm>
        </p:spPr>
        <p:txBody>
          <a:bodyPr>
            <a:normAutofit/>
          </a:bodyPr>
          <a:lstStyle/>
          <a:p>
            <a:pPr algn="ctr"/>
            <a:r>
              <a:rPr lang="en-US" dirty="0"/>
              <a:t>Categorical or Experimental outcomes</a:t>
            </a:r>
          </a:p>
          <a:p>
            <a:pPr algn="ctr"/>
            <a:r>
              <a:rPr lang="en-US" dirty="0" smtClean="0"/>
              <a:t>General Form:</a:t>
            </a:r>
          </a:p>
          <a:p>
            <a:pPr algn="ctr"/>
            <a:endParaRPr lang="en-US" dirty="0"/>
          </a:p>
          <a:p>
            <a:pPr algn="ctr"/>
            <a:endParaRPr lang="en-US" dirty="0" smtClean="0"/>
          </a:p>
          <a:p>
            <a:pPr algn="ctr"/>
            <a:r>
              <a:rPr lang="en-US" dirty="0" smtClean="0"/>
              <a:t>Common: d, </a:t>
            </a:r>
            <a:r>
              <a:rPr lang="el-GR" b="1" dirty="0">
                <a:latin typeface="Courier New" panose="02070309020205020404" pitchFamily="49" charset="0"/>
                <a:cs typeface="Courier New" panose="02070309020205020404" pitchFamily="49" charset="0"/>
              </a:rPr>
              <a:t>Δ</a:t>
            </a:r>
            <a:r>
              <a:rPr lang="en-US" dirty="0" smtClean="0"/>
              <a:t>, g</a:t>
            </a:r>
          </a:p>
          <a:p>
            <a:endParaRPr lang="en-US" dirty="0" smtClean="0"/>
          </a:p>
          <a:p>
            <a:endParaRPr lang="en-US" dirty="0"/>
          </a:p>
          <a:p>
            <a:endParaRPr lang="en-US" dirty="0" smtClean="0"/>
          </a:p>
          <a:p>
            <a:endParaRPr lang="en-US" dirty="0" smtClean="0"/>
          </a:p>
          <a:p>
            <a:r>
              <a:rPr lang="en-US" dirty="0" smtClean="0"/>
              <a:t>NOTE: social sciences often yield small effect sizes, but small effect sizes can have large practical significance</a:t>
            </a: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1277236754"/>
              </p:ext>
            </p:extLst>
          </p:nvPr>
        </p:nvGraphicFramePr>
        <p:xfrm>
          <a:off x="762000" y="3511420"/>
          <a:ext cx="2750976" cy="1463040"/>
        </p:xfrm>
        <a:graphic>
          <a:graphicData uri="http://schemas.openxmlformats.org/drawingml/2006/table">
            <a:tbl>
              <a:tblPr firstRow="1" bandRow="1">
                <a:tableStyleId>{073A0DAA-6AF3-43AB-8588-CEC1D06C72B9}</a:tableStyleId>
              </a:tblPr>
              <a:tblGrid>
                <a:gridCol w="1375488"/>
                <a:gridCol w="1375488"/>
              </a:tblGrid>
              <a:tr h="361950">
                <a:tc>
                  <a:txBody>
                    <a:bodyPr/>
                    <a:lstStyle/>
                    <a:p>
                      <a:pPr algn="ctr"/>
                      <a:r>
                        <a:rPr lang="en-US" dirty="0" smtClean="0"/>
                        <a:t>Effect</a:t>
                      </a:r>
                      <a:endParaRPr lang="en-US" dirty="0"/>
                    </a:p>
                  </a:txBody>
                  <a:tcPr>
                    <a:lnB w="12700" cap="flat" cmpd="sng" algn="ctr">
                      <a:solidFill>
                        <a:schemeClr val="tx1"/>
                      </a:solidFill>
                      <a:prstDash val="solid"/>
                      <a:round/>
                      <a:headEnd type="none" w="med" len="med"/>
                      <a:tailEnd type="none" w="med" len="med"/>
                    </a:lnB>
                    <a:solidFill>
                      <a:srgbClr val="022B68"/>
                    </a:solidFill>
                  </a:tcPr>
                </a:tc>
                <a:tc>
                  <a:txBody>
                    <a:bodyPr/>
                    <a:lstStyle/>
                    <a:p>
                      <a:pPr algn="ctr"/>
                      <a:r>
                        <a:rPr lang="en-US" dirty="0" smtClean="0"/>
                        <a:t>value</a:t>
                      </a:r>
                      <a:endParaRPr lang="en-US" dirty="0"/>
                    </a:p>
                  </a:txBody>
                  <a:tcPr>
                    <a:lnB w="12700" cap="flat" cmpd="sng" algn="ctr">
                      <a:solidFill>
                        <a:schemeClr val="tx1"/>
                      </a:solidFill>
                      <a:prstDash val="solid"/>
                      <a:round/>
                      <a:headEnd type="none" w="med" len="med"/>
                      <a:tailEnd type="none" w="med" len="med"/>
                    </a:lnB>
                    <a:solidFill>
                      <a:srgbClr val="022B68"/>
                    </a:solidFill>
                  </a:tcPr>
                </a:tc>
              </a:tr>
              <a:tr h="361950">
                <a:tc>
                  <a:txBody>
                    <a:bodyPr/>
                    <a:lstStyle/>
                    <a:p>
                      <a:pPr algn="ctr"/>
                      <a:r>
                        <a:rPr lang="en-US" dirty="0" smtClean="0"/>
                        <a:t>Minimal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smtClean="0"/>
                        <a:t>0.41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61950">
                <a:tc>
                  <a:txBody>
                    <a:bodyPr/>
                    <a:lstStyle/>
                    <a:p>
                      <a:pPr algn="ctr"/>
                      <a:r>
                        <a:rPr lang="en-US" dirty="0" smtClean="0"/>
                        <a:t>Moderate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smtClean="0"/>
                        <a:t>1.15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61950">
                <a:tc>
                  <a:txBody>
                    <a:bodyPr/>
                    <a:lstStyle/>
                    <a:p>
                      <a:pPr algn="ctr"/>
                      <a:r>
                        <a:rPr lang="en-US" dirty="0" smtClean="0"/>
                        <a:t>Strong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smtClean="0"/>
                        <a:t>2.70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mc:AlternateContent xmlns:mc="http://schemas.openxmlformats.org/markup-compatibility/2006" xmlns:a14="http://schemas.microsoft.com/office/drawing/2010/main">
        <mc:Choice Requires="a14">
          <p:sp>
            <p:nvSpPr>
              <p:cNvPr id="14" name="Rectangle 13"/>
              <p:cNvSpPr/>
              <p:nvPr/>
            </p:nvSpPr>
            <p:spPr>
              <a:xfrm>
                <a:off x="1346931" y="2109952"/>
                <a:ext cx="1435368" cy="722314"/>
              </a:xfrm>
              <a:prstGeom prst="rect">
                <a:avLst/>
              </a:prstGeom>
              <a:ln>
                <a:solidFill>
                  <a:schemeClr val="bg1"/>
                </a:solidFill>
              </a:ln>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panose="02040503050406030204" pitchFamily="18" charset="0"/>
                            </a:rPr>
                          </m:ctrlPr>
                        </m:fPr>
                        <m:num>
                          <m:sSub>
                            <m:sSubPr>
                              <m:ctrlPr>
                                <a:rPr lang="en-US" sz="2400" i="1">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ea typeface="Cambria Math" panose="02040503050406030204" pitchFamily="18" charset="0"/>
                                </a:rPr>
                                <m:t>𝜇</m:t>
                              </m:r>
                            </m:e>
                            <m:sub>
                              <m:r>
                                <a:rPr lang="en-US" sz="2400" i="1">
                                  <a:solidFill>
                                    <a:schemeClr val="bg1"/>
                                  </a:solidFill>
                                  <a:latin typeface="Cambria Math" panose="02040503050406030204" pitchFamily="18" charset="0"/>
                                </a:rPr>
                                <m:t>1</m:t>
                              </m:r>
                            </m:sub>
                          </m:sSub>
                          <m:r>
                            <a:rPr lang="en-US" sz="2400" i="1">
                              <a:solidFill>
                                <a:schemeClr val="bg1"/>
                              </a:solidFill>
                              <a:latin typeface="Cambria Math" panose="02040503050406030204" pitchFamily="18" charset="0"/>
                            </a:rPr>
                            <m:t>−</m:t>
                          </m:r>
                          <m:sSub>
                            <m:sSubPr>
                              <m:ctrlPr>
                                <a:rPr lang="en-US" sz="2400" i="1">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ea typeface="Cambria Math" panose="02040503050406030204" pitchFamily="18" charset="0"/>
                                </a:rPr>
                                <m:t>𝜇</m:t>
                              </m:r>
                            </m:e>
                            <m:sub>
                              <m:r>
                                <a:rPr lang="en-US" sz="2400" i="1">
                                  <a:solidFill>
                                    <a:schemeClr val="bg1"/>
                                  </a:solidFill>
                                  <a:latin typeface="Cambria Math" panose="02040503050406030204" pitchFamily="18" charset="0"/>
                                </a:rPr>
                                <m:t>2</m:t>
                              </m:r>
                            </m:sub>
                          </m:sSub>
                        </m:num>
                        <m:den>
                          <m:r>
                            <a:rPr lang="en-US" sz="2400" i="1">
                              <a:solidFill>
                                <a:schemeClr val="bg1"/>
                              </a:solidFill>
                              <a:latin typeface="Cambria Math" panose="02040503050406030204" pitchFamily="18" charset="0"/>
                              <a:ea typeface="Cambria Math" panose="02040503050406030204" pitchFamily="18" charset="0"/>
                            </a:rPr>
                            <m:t>𝜎</m:t>
                          </m:r>
                        </m:den>
                      </m:f>
                    </m:oMath>
                  </m:oMathPara>
                </a14:m>
                <a:endParaRPr lang="en-US" sz="2400" dirty="0">
                  <a:solidFill>
                    <a:schemeClr val="bg1"/>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1346931" y="2109952"/>
                <a:ext cx="1435368" cy="722314"/>
              </a:xfrm>
              <a:prstGeom prst="rect">
                <a:avLst/>
              </a:prstGeom>
              <a:blipFill rotWithShape="0">
                <a:blip r:embed="rId4"/>
                <a:stretch>
                  <a:fillRect/>
                </a:stretch>
              </a:blipFill>
              <a:ln>
                <a:solidFill>
                  <a:schemeClr val="bg1"/>
                </a:solidFill>
              </a:ln>
            </p:spPr>
            <p:txBody>
              <a:bodyPr/>
              <a:lstStyle/>
              <a:p>
                <a:r>
                  <a:rPr lang="en-US">
                    <a:noFill/>
                  </a:rPr>
                  <a:t> </a:t>
                </a:r>
              </a:p>
            </p:txBody>
          </p:sp>
        </mc:Fallback>
      </mc:AlternateContent>
    </p:spTree>
    <p:extLst>
      <p:ext uri="{BB962C8B-B14F-4D97-AF65-F5344CB8AC3E}">
        <p14:creationId xmlns:p14="http://schemas.microsoft.com/office/powerpoint/2010/main" val="30819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ChangeAspect="1"/>
          </p:cNvPicPr>
          <p:nvPr/>
        </p:nvPicPr>
        <p:blipFill>
          <a:blip r:embed="rId2"/>
          <a:stretch>
            <a:fillRect/>
          </a:stretch>
        </p:blipFill>
        <p:spPr>
          <a:xfrm>
            <a:off x="533400" y="428238"/>
            <a:ext cx="5791200" cy="6048762"/>
          </a:xfrm>
          <a:prstGeom prst="rect">
            <a:avLst/>
          </a:prstGeom>
        </p:spPr>
      </p:pic>
    </p:spTree>
    <p:extLst>
      <p:ext uri="{BB962C8B-B14F-4D97-AF65-F5344CB8AC3E}">
        <p14:creationId xmlns:p14="http://schemas.microsoft.com/office/powerpoint/2010/main" val="29330368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765" y="831785"/>
            <a:ext cx="3255264" cy="476250"/>
          </a:xfrm>
        </p:spPr>
        <p:txBody>
          <a:bodyPr>
            <a:noAutofit/>
          </a:bodyPr>
          <a:lstStyle/>
          <a:p>
            <a:pPr algn="ctr"/>
            <a:r>
              <a:rPr lang="en-US" sz="3200" dirty="0" smtClean="0"/>
              <a:t>Education</a:t>
            </a:r>
            <a:r>
              <a:rPr lang="en-US" sz="3200" u="sng" dirty="0" smtClean="0"/>
              <a:t> Example</a:t>
            </a:r>
            <a:endParaRPr lang="en-US" sz="3200" u="sng" dirty="0"/>
          </a:p>
        </p:txBody>
      </p:sp>
      <p:sp>
        <p:nvSpPr>
          <p:cNvPr id="3" name="Content Placeholder 2"/>
          <p:cNvSpPr>
            <a:spLocks noGrp="1"/>
          </p:cNvSpPr>
          <p:nvPr>
            <p:ph idx="1"/>
          </p:nvPr>
        </p:nvSpPr>
        <p:spPr>
          <a:xfrm>
            <a:off x="381093" y="1546160"/>
            <a:ext cx="3255264" cy="3635440"/>
          </a:xfrm>
        </p:spPr>
        <p:txBody>
          <a:bodyPr>
            <a:normAutofit/>
          </a:bodyPr>
          <a:lstStyle/>
          <a:p>
            <a:pPr lvl="1"/>
            <a:r>
              <a:rPr lang="en-US" dirty="0">
                <a:solidFill>
                  <a:srgbClr val="B7DBFF"/>
                </a:solidFill>
                <a:cs typeface="Times New Roman" panose="02020603050405020304" pitchFamily="18" charset="0"/>
              </a:rPr>
              <a:t>paired t-test </a:t>
            </a:r>
            <a:endParaRPr lang="en-US" dirty="0" smtClean="0">
              <a:solidFill>
                <a:srgbClr val="B7DBFF"/>
              </a:solidFill>
              <a:cs typeface="Times New Roman" panose="02020603050405020304" pitchFamily="18" charset="0"/>
            </a:endParaRPr>
          </a:p>
          <a:p>
            <a:pPr lvl="1"/>
            <a:r>
              <a:rPr lang="en-US" dirty="0" smtClean="0">
                <a:solidFill>
                  <a:srgbClr val="B7DBFF"/>
                </a:solidFill>
              </a:rPr>
              <a:t>n </a:t>
            </a:r>
            <a:r>
              <a:rPr lang="en-US" dirty="0">
                <a:solidFill>
                  <a:srgbClr val="B7DBFF"/>
                </a:solidFill>
              </a:rPr>
              <a:t>= 30 </a:t>
            </a:r>
            <a:r>
              <a:rPr lang="en-US" dirty="0" smtClean="0">
                <a:solidFill>
                  <a:srgbClr val="B7DBFF"/>
                </a:solidFill>
              </a:rPr>
              <a:t>students </a:t>
            </a:r>
          </a:p>
          <a:p>
            <a:pPr lvl="1"/>
            <a:r>
              <a:rPr lang="en-US" dirty="0" smtClean="0">
                <a:solidFill>
                  <a:srgbClr val="B7DBFF"/>
                </a:solidFill>
              </a:rPr>
              <a:t>t </a:t>
            </a:r>
            <a:r>
              <a:rPr lang="en-US" dirty="0">
                <a:solidFill>
                  <a:srgbClr val="B7DBFF"/>
                </a:solidFill>
              </a:rPr>
              <a:t>= -</a:t>
            </a:r>
            <a:r>
              <a:rPr lang="en-US" dirty="0" smtClean="0">
                <a:solidFill>
                  <a:srgbClr val="B7DBFF"/>
                </a:solidFill>
              </a:rPr>
              <a:t>2.62</a:t>
            </a:r>
          </a:p>
          <a:p>
            <a:pPr marL="0" indent="0">
              <a:buNone/>
            </a:pPr>
            <a:r>
              <a:rPr lang="en-US" dirty="0" smtClean="0">
                <a:solidFill>
                  <a:schemeClr val="bg1"/>
                </a:solidFill>
                <a:sym typeface="Wingdings" panose="05000000000000000000" pitchFamily="2" charset="2"/>
              </a:rPr>
              <a:t>There </a:t>
            </a:r>
            <a:r>
              <a:rPr lang="en-US" dirty="0">
                <a:solidFill>
                  <a:schemeClr val="bg1"/>
                </a:solidFill>
                <a:sym typeface="Wingdings" panose="05000000000000000000" pitchFamily="2" charset="2"/>
              </a:rPr>
              <a:t>is </a:t>
            </a:r>
            <a:r>
              <a:rPr lang="en-US" b="1" dirty="0">
                <a:solidFill>
                  <a:schemeClr val="bg1"/>
                </a:solidFill>
                <a:sym typeface="Wingdings" panose="05000000000000000000" pitchFamily="2" charset="2"/>
              </a:rPr>
              <a:t>statistically </a:t>
            </a:r>
            <a:r>
              <a:rPr lang="en-US" dirty="0">
                <a:solidFill>
                  <a:schemeClr val="bg1"/>
                </a:solidFill>
                <a:sym typeface="Wingdings" panose="05000000000000000000" pitchFamily="2" charset="2"/>
              </a:rPr>
              <a:t>significant evidence that student’s scores went down over the </a:t>
            </a:r>
            <a:r>
              <a:rPr lang="en-US" dirty="0" smtClean="0">
                <a:solidFill>
                  <a:schemeClr val="bg1"/>
                </a:solidFill>
                <a:sym typeface="Wingdings" panose="05000000000000000000" pitchFamily="2" charset="2"/>
              </a:rPr>
              <a:t>summer</a:t>
            </a:r>
          </a:p>
          <a:p>
            <a:pPr marL="0" indent="0">
              <a:buNone/>
            </a:pPr>
            <a:endParaRPr lang="en-US" dirty="0">
              <a:solidFill>
                <a:schemeClr val="bg1"/>
              </a:solidFill>
            </a:endParaRPr>
          </a:p>
          <a:p>
            <a:pPr lvl="1"/>
            <a:r>
              <a:rPr lang="en-US" dirty="0" smtClean="0">
                <a:solidFill>
                  <a:srgbClr val="B7DBFF"/>
                </a:solidFill>
              </a:rPr>
              <a:t>What is Cohen’s d???</a:t>
            </a:r>
            <a:endParaRPr lang="en-US" dirty="0">
              <a:solidFill>
                <a:srgbClr val="B7DBFF"/>
              </a:solidFill>
            </a:endParaRPr>
          </a:p>
          <a:p>
            <a:pPr lvl="1"/>
            <a:endParaRPr lang="en-US" dirty="0">
              <a:solidFill>
                <a:srgbClr val="B7DBFF"/>
              </a:solidFill>
            </a:endParaRPr>
          </a:p>
        </p:txBody>
      </p:sp>
      <p:pic>
        <p:nvPicPr>
          <p:cNvPr id="4" name="Picture 3"/>
          <p:cNvPicPr>
            <a:picLocks noChangeAspect="1"/>
          </p:cNvPicPr>
          <p:nvPr/>
        </p:nvPicPr>
        <p:blipFill rotWithShape="1">
          <a:blip r:embed="rId2"/>
          <a:srcRect r="32026"/>
          <a:stretch/>
        </p:blipFill>
        <p:spPr>
          <a:xfrm>
            <a:off x="3852849" y="3352800"/>
            <a:ext cx="5186375" cy="3267075"/>
          </a:xfrm>
          <a:prstGeom prst="rect">
            <a:avLst/>
          </a:prstGeom>
        </p:spPr>
      </p:pic>
      <p:sp>
        <p:nvSpPr>
          <p:cNvPr id="5" name="Rectangle 4"/>
          <p:cNvSpPr/>
          <p:nvPr/>
        </p:nvSpPr>
        <p:spPr>
          <a:xfrm>
            <a:off x="3852850" y="304800"/>
            <a:ext cx="5047878" cy="2862322"/>
          </a:xfrm>
          <a:prstGeom prst="rect">
            <a:avLst/>
          </a:prstGeom>
        </p:spPr>
        <p:txBody>
          <a:bodyPr wrap="square">
            <a:spAutoFit/>
          </a:bodyPr>
          <a:lstStyle/>
          <a:p>
            <a:pPr algn="ctr"/>
            <a:r>
              <a:rPr lang="en-US" b="1" u="sng" dirty="0" smtClean="0"/>
              <a:t>Great article: t-tests &amp; ANOVAS</a:t>
            </a:r>
          </a:p>
          <a:p>
            <a:pPr algn="ctr"/>
            <a:r>
              <a:rPr lang="en-US" dirty="0"/>
              <a:t>Calculating and reporting effect sizes to facilitate cumulative science: a practical primer for </a:t>
            </a:r>
            <a:r>
              <a:rPr lang="en-US" i="1" dirty="0"/>
              <a:t>t</a:t>
            </a:r>
            <a:r>
              <a:rPr lang="en-US" dirty="0"/>
              <a:t>-tests and </a:t>
            </a:r>
            <a:r>
              <a:rPr lang="en-US" dirty="0" smtClean="0"/>
              <a:t>ANOVAs</a:t>
            </a:r>
            <a:endParaRPr lang="en-US" dirty="0">
              <a:hlinkClick r:id="rId3"/>
            </a:endParaRPr>
          </a:p>
          <a:p>
            <a:pPr algn="ctr"/>
            <a:r>
              <a:rPr lang="en-US" dirty="0">
                <a:hlinkClick r:id="rId4"/>
              </a:rPr>
              <a:t>http://</a:t>
            </a:r>
            <a:r>
              <a:rPr lang="en-US" dirty="0" smtClean="0">
                <a:hlinkClick r:id="rId4"/>
              </a:rPr>
              <a:t>journal.frontiersin.org/article/10.3389/fpsyg.2013.00863/abstract</a:t>
            </a:r>
            <a:r>
              <a:rPr lang="en-US" dirty="0" smtClean="0"/>
              <a:t> </a:t>
            </a:r>
          </a:p>
          <a:p>
            <a:pPr algn="ctr"/>
            <a:endParaRPr lang="en-US" dirty="0"/>
          </a:p>
          <a:p>
            <a:pPr algn="ctr"/>
            <a:r>
              <a:rPr lang="en-US" b="1" u="sng" dirty="0"/>
              <a:t>Excel Flow Chart &amp; Calculator</a:t>
            </a:r>
          </a:p>
          <a:p>
            <a:pPr algn="ctr"/>
            <a:r>
              <a:rPr lang="en-US" dirty="0" smtClean="0"/>
              <a:t>Calculating_Effect_Sizes.xlsx</a:t>
            </a:r>
            <a:endParaRPr lang="en-US" dirty="0"/>
          </a:p>
          <a:p>
            <a:pPr algn="ctr"/>
            <a:r>
              <a:rPr lang="en-US" dirty="0">
                <a:hlinkClick r:id="rId5"/>
              </a:rPr>
              <a:t>https://</a:t>
            </a:r>
            <a:r>
              <a:rPr lang="en-US" dirty="0" smtClean="0">
                <a:hlinkClick r:id="rId5"/>
              </a:rPr>
              <a:t>osf.io/vbdah</a:t>
            </a:r>
            <a:r>
              <a:rPr lang="en-US" dirty="0" smtClean="0"/>
              <a:t> </a:t>
            </a:r>
          </a:p>
        </p:txBody>
      </p:sp>
      <p:pic>
        <p:nvPicPr>
          <p:cNvPr id="9" name="Picture 8"/>
          <p:cNvPicPr>
            <a:picLocks noChangeAspect="1"/>
          </p:cNvPicPr>
          <p:nvPr/>
        </p:nvPicPr>
        <p:blipFill>
          <a:blip r:embed="rId6"/>
          <a:stretch>
            <a:fillRect/>
          </a:stretch>
        </p:blipFill>
        <p:spPr>
          <a:xfrm>
            <a:off x="732375" y="4876800"/>
            <a:ext cx="2552700" cy="1466850"/>
          </a:xfrm>
          <a:prstGeom prst="rect">
            <a:avLst/>
          </a:prstGeom>
        </p:spPr>
      </p:pic>
    </p:spTree>
    <p:extLst>
      <p:ext uri="{BB962C8B-B14F-4D97-AF65-F5344CB8AC3E}">
        <p14:creationId xmlns:p14="http://schemas.microsoft.com/office/powerpoint/2010/main" val="231499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6629400" y="1981200"/>
          <a:ext cx="2198913" cy="1873250"/>
        </p:xfrm>
        <a:graphic>
          <a:graphicData uri="http://schemas.openxmlformats.org/drawingml/2006/table">
            <a:tbl>
              <a:tblPr firstRow="1" bandRow="1">
                <a:tableStyleId>{5C22544A-7EE6-4342-B048-85BDC9FD1C3A}</a:tableStyleId>
              </a:tblPr>
              <a:tblGrid>
                <a:gridCol w="732971"/>
                <a:gridCol w="732971"/>
                <a:gridCol w="732971"/>
              </a:tblGrid>
              <a:tr h="374650">
                <a:tc>
                  <a:txBody>
                    <a:bodyPr/>
                    <a:lstStyle/>
                    <a:p>
                      <a:pPr algn="ctr"/>
                      <a:endParaRPr lang="en-US" dirty="0">
                        <a:solidFill>
                          <a:schemeClr val="bg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dirty="0" smtClean="0">
                          <a:solidFill>
                            <a:schemeClr val="bg1"/>
                          </a:solidFill>
                        </a:rPr>
                        <a:t>Treatment</a:t>
                      </a:r>
                      <a:endParaRPr lang="en-US" dirty="0">
                        <a:solidFill>
                          <a:schemeClr val="bg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22B68"/>
                    </a:solidFill>
                  </a:tcPr>
                </a:tc>
                <a:tc hMerge="1">
                  <a:txBody>
                    <a:bodyPr/>
                    <a:lstStyle/>
                    <a:p>
                      <a:endParaRPr lang="en-US" dirty="0"/>
                    </a:p>
                  </a:txBody>
                  <a:tcPr/>
                </a:tc>
              </a:tr>
              <a:tr h="374650">
                <a:tc>
                  <a:txBody>
                    <a:bodyPr/>
                    <a:lstStyle/>
                    <a:p>
                      <a:pPr algn="ctr"/>
                      <a:endParaRPr lang="en-US" dirty="0">
                        <a:solidFill>
                          <a:schemeClr val="bg1"/>
                        </a:solidFill>
                      </a:endParaRPr>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A</a:t>
                      </a:r>
                      <a:endParaRPr lang="en-US" dirty="0">
                        <a:solidFill>
                          <a:schemeClr val="bg1"/>
                        </a:solidFill>
                      </a:endParaRP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22B68"/>
                    </a:solidFill>
                  </a:tcPr>
                </a:tc>
                <a:tc>
                  <a:txBody>
                    <a:bodyPr/>
                    <a:lstStyle/>
                    <a:p>
                      <a:pPr algn="ctr"/>
                      <a:r>
                        <a:rPr lang="en-US" dirty="0" smtClean="0">
                          <a:solidFill>
                            <a:schemeClr val="bg1"/>
                          </a:solidFill>
                        </a:rPr>
                        <a:t>B</a:t>
                      </a:r>
                      <a:endParaRPr lang="en-US" dirty="0">
                        <a:solidFill>
                          <a:schemeClr val="bg1"/>
                        </a:solidFill>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22B68"/>
                    </a:solidFill>
                  </a:tcPr>
                </a:tc>
              </a:tr>
              <a:tr h="374650">
                <a:tc>
                  <a:txBody>
                    <a:bodyPr/>
                    <a:lstStyle/>
                    <a:p>
                      <a:pPr algn="ctr"/>
                      <a:r>
                        <a:rPr lang="en-US" dirty="0" smtClean="0"/>
                        <a:t>N</a:t>
                      </a:r>
                      <a:endParaRPr lang="en-US" dirty="0"/>
                    </a:p>
                  </a:txBody>
                  <a:tcPr>
                    <a:lnR w="12700" cap="flat" cmpd="sng" algn="ctr">
                      <a:solidFill>
                        <a:schemeClr val="tx1"/>
                      </a:solidFill>
                      <a:prstDash val="solid"/>
                      <a:round/>
                      <a:headEnd type="none" w="med" len="med"/>
                      <a:tailEnd type="none" w="med" len="med"/>
                    </a:lnR>
                    <a:lnT w="12700" cmpd="sng">
                      <a:noFill/>
                    </a:lnT>
                  </a:tcPr>
                </a:tc>
                <a:tc>
                  <a:txBody>
                    <a:bodyPr/>
                    <a:lstStyle/>
                    <a:p>
                      <a:pPr algn="ctr"/>
                      <a:r>
                        <a:rPr lang="en-US" dirty="0" smtClean="0"/>
                        <a:t>29</a:t>
                      </a:r>
                      <a:endParaRPr lang="en-US" dirty="0"/>
                    </a:p>
                  </a:txBody>
                  <a:tcPr>
                    <a:lnL w="12700" cap="flat" cmpd="sng" algn="ctr">
                      <a:solidFill>
                        <a:schemeClr val="tx1"/>
                      </a:solidFill>
                      <a:prstDash val="solid"/>
                      <a:round/>
                      <a:headEnd type="none" w="med" len="med"/>
                      <a:tailEnd type="none" w="med" len="med"/>
                    </a:lnL>
                    <a:lnT w="12700" cmpd="sng">
                      <a:noFill/>
                    </a:lnT>
                  </a:tcPr>
                </a:tc>
                <a:tc>
                  <a:txBody>
                    <a:bodyPr/>
                    <a:lstStyle/>
                    <a:p>
                      <a:pPr algn="ctr"/>
                      <a:r>
                        <a:rPr lang="en-US" dirty="0" smtClean="0"/>
                        <a:t>26</a:t>
                      </a:r>
                      <a:endParaRPr lang="en-US" dirty="0"/>
                    </a:p>
                  </a:txBody>
                  <a:tcPr>
                    <a:lnT w="12700" cmpd="sng">
                      <a:noFill/>
                    </a:lnT>
                  </a:tcPr>
                </a:tc>
              </a:tr>
              <a:tr h="374650">
                <a:tc>
                  <a:txBody>
                    <a:bodyPr/>
                    <a:lstStyle/>
                    <a:p>
                      <a:pPr algn="ctr"/>
                      <a:r>
                        <a:rPr lang="en-US" dirty="0" smtClean="0"/>
                        <a:t>M</a:t>
                      </a:r>
                      <a:endParaRPr lang="en-US" dirty="0"/>
                    </a:p>
                  </a:txBody>
                  <a:tcPr>
                    <a:lnR w="12700" cap="flat" cmpd="sng" algn="ctr">
                      <a:solidFill>
                        <a:schemeClr val="tx1"/>
                      </a:solidFill>
                      <a:prstDash val="solid"/>
                      <a:round/>
                      <a:headEnd type="none" w="med" len="med"/>
                      <a:tailEnd type="none" w="med" len="med"/>
                    </a:lnR>
                  </a:tcPr>
                </a:tc>
                <a:tc>
                  <a:txBody>
                    <a:bodyPr/>
                    <a:lstStyle/>
                    <a:p>
                      <a:pPr algn="ctr"/>
                      <a:r>
                        <a:rPr lang="en-US" dirty="0" smtClean="0"/>
                        <a:t>85.7</a:t>
                      </a:r>
                      <a:endParaRPr lang="en-US" dirty="0"/>
                    </a:p>
                  </a:txBody>
                  <a:tcPr>
                    <a:lnL w="12700" cap="flat" cmpd="sng" algn="ctr">
                      <a:solidFill>
                        <a:schemeClr val="tx1"/>
                      </a:solidFill>
                      <a:prstDash val="solid"/>
                      <a:round/>
                      <a:headEnd type="none" w="med" len="med"/>
                      <a:tailEnd type="none" w="med" len="med"/>
                    </a:lnL>
                  </a:tcPr>
                </a:tc>
                <a:tc>
                  <a:txBody>
                    <a:bodyPr/>
                    <a:lstStyle/>
                    <a:p>
                      <a:pPr algn="ctr"/>
                      <a:r>
                        <a:rPr lang="en-US" dirty="0" smtClean="0"/>
                        <a:t>81.1</a:t>
                      </a:r>
                      <a:endParaRPr lang="en-US" dirty="0"/>
                    </a:p>
                  </a:txBody>
                  <a:tcPr/>
                </a:tc>
              </a:tr>
              <a:tr h="374650">
                <a:tc>
                  <a:txBody>
                    <a:bodyPr/>
                    <a:lstStyle/>
                    <a:p>
                      <a:pPr algn="ctr"/>
                      <a:r>
                        <a:rPr lang="en-US" dirty="0" smtClean="0"/>
                        <a:t>SD</a:t>
                      </a:r>
                      <a:r>
                        <a:rPr lang="en-US" baseline="30000" dirty="0" smtClean="0"/>
                        <a:t>2</a:t>
                      </a:r>
                      <a:endParaRPr lang="en-US" baseline="30000" dirty="0"/>
                    </a:p>
                  </a:txBody>
                  <a:tcPr>
                    <a:lnR w="12700" cap="flat" cmpd="sng" algn="ctr">
                      <a:solidFill>
                        <a:schemeClr val="tx1"/>
                      </a:solidFill>
                      <a:prstDash val="solid"/>
                      <a:round/>
                      <a:headEnd type="none" w="med" len="med"/>
                      <a:tailEnd type="none" w="med" len="med"/>
                    </a:lnR>
                  </a:tcPr>
                </a:tc>
                <a:tc>
                  <a:txBody>
                    <a:bodyPr/>
                    <a:lstStyle/>
                    <a:p>
                      <a:pPr algn="ctr"/>
                      <a:r>
                        <a:rPr lang="en-US" dirty="0" smtClean="0"/>
                        <a:t>69.8</a:t>
                      </a:r>
                      <a:endParaRPr lang="en-US" dirty="0"/>
                    </a:p>
                  </a:txBody>
                  <a:tcPr>
                    <a:lnL w="12700" cap="flat" cmpd="sng" algn="ctr">
                      <a:solidFill>
                        <a:schemeClr val="tx1"/>
                      </a:solidFill>
                      <a:prstDash val="solid"/>
                      <a:round/>
                      <a:headEnd type="none" w="med" len="med"/>
                      <a:tailEnd type="none" w="med" len="med"/>
                    </a:lnL>
                  </a:tcPr>
                </a:tc>
                <a:tc>
                  <a:txBody>
                    <a:bodyPr/>
                    <a:lstStyle/>
                    <a:p>
                      <a:pPr algn="ctr"/>
                      <a:r>
                        <a:rPr lang="en-US" dirty="0" smtClean="0"/>
                        <a:t>22.5</a:t>
                      </a:r>
                      <a:endParaRPr lang="en-US" dirty="0"/>
                    </a:p>
                  </a:txBody>
                  <a:tcPr/>
                </a:tc>
              </a:tr>
            </a:tbl>
          </a:graphicData>
        </a:graphic>
      </p:graphicFrame>
      <p:sp>
        <p:nvSpPr>
          <p:cNvPr id="5" name="Title 4"/>
          <p:cNvSpPr>
            <a:spLocks noGrp="1"/>
          </p:cNvSpPr>
          <p:nvPr>
            <p:ph type="title"/>
          </p:nvPr>
        </p:nvSpPr>
        <p:spPr/>
        <p:txBody>
          <a:bodyPr/>
          <a:lstStyle/>
          <a:p>
            <a:r>
              <a:rPr lang="en-US" dirty="0" smtClean="0"/>
              <a:t>Cohen’s d</a:t>
            </a:r>
            <a:endParaRPr lang="en-US" dirty="0"/>
          </a:p>
        </p:txBody>
      </p:sp>
      <p:sp>
        <p:nvSpPr>
          <p:cNvPr id="7" name="Content Placeholder 6"/>
          <p:cNvSpPr>
            <a:spLocks noGrp="1"/>
          </p:cNvSpPr>
          <p:nvPr>
            <p:ph idx="1"/>
          </p:nvPr>
        </p:nvSpPr>
        <p:spPr>
          <a:xfrm>
            <a:off x="498474" y="1676400"/>
            <a:ext cx="5902326" cy="5029200"/>
          </a:xfrm>
        </p:spPr>
        <p:txBody>
          <a:bodyPr>
            <a:normAutofit/>
          </a:bodyPr>
          <a:lstStyle/>
          <a:p>
            <a:r>
              <a:rPr lang="en-US" dirty="0" smtClean="0"/>
              <a:t>Randomly assigned (independent) anorexic young girls to two different treatments &amp; compared their weight (pounds)</a:t>
            </a:r>
          </a:p>
          <a:p>
            <a:r>
              <a:rPr lang="en-US" dirty="0" smtClean="0"/>
              <a:t>Assumptions: normality &amp; homoscedasticity</a:t>
            </a:r>
          </a:p>
          <a:p>
            <a:r>
              <a:rPr lang="en-US" dirty="0" smtClean="0"/>
              <a:t>Are the treatments different?</a:t>
            </a:r>
          </a:p>
          <a:p>
            <a:r>
              <a:rPr lang="en-US" dirty="0" smtClean="0"/>
              <a:t>Sample means differ by 4.6 pounds</a:t>
            </a:r>
          </a:p>
          <a:p>
            <a:r>
              <a:rPr lang="en-US" dirty="0" smtClean="0"/>
              <a:t>Remember: pool SD</a:t>
            </a:r>
            <a:r>
              <a:rPr lang="en-US" baseline="30000" dirty="0" smtClean="0"/>
              <a:t>2</a:t>
            </a:r>
            <a:r>
              <a:rPr lang="en-US" dirty="0" smtClean="0"/>
              <a:t>=47.5</a:t>
            </a:r>
          </a:p>
          <a:p>
            <a:r>
              <a:rPr lang="en-US" dirty="0" smtClean="0"/>
              <a:t>Cohen’s d = 4.6/</a:t>
            </a:r>
            <a:r>
              <a:rPr lang="en-US" dirty="0" smtClean="0">
                <a:latin typeface="Courier New" panose="02070309020205020404" pitchFamily="49" charset="0"/>
                <a:cs typeface="Courier New" panose="02070309020205020404" pitchFamily="49" charset="0"/>
              </a:rPr>
              <a:t>√</a:t>
            </a:r>
            <a:r>
              <a:rPr lang="en-US" dirty="0" smtClean="0">
                <a:cs typeface="Courier New" panose="02070309020205020404" pitchFamily="49" charset="0"/>
              </a:rPr>
              <a:t>47.5 = 0.67</a:t>
            </a:r>
            <a:endParaRPr lang="en-US" dirty="0" smtClean="0"/>
          </a:p>
          <a:p>
            <a:r>
              <a:rPr lang="en-US" dirty="0" smtClean="0"/>
              <a:t>The </a:t>
            </a:r>
            <a:r>
              <a:rPr lang="en-US" b="1" dirty="0" smtClean="0"/>
              <a:t>standardized mean difference (SMD) </a:t>
            </a:r>
            <a:r>
              <a:rPr lang="en-US" dirty="0" smtClean="0"/>
              <a:t>between the two treatments is 0.67.</a:t>
            </a:r>
          </a:p>
        </p:txBody>
      </p:sp>
      <p:sp>
        <p:nvSpPr>
          <p:cNvPr id="8" name="Text Placeholder 7"/>
          <p:cNvSpPr>
            <a:spLocks noGrp="1"/>
          </p:cNvSpPr>
          <p:nvPr>
            <p:ph type="body" sz="half" idx="2"/>
          </p:nvPr>
        </p:nvSpPr>
        <p:spPr/>
        <p:txBody>
          <a:bodyPr/>
          <a:lstStyle/>
          <a:p>
            <a:r>
              <a:rPr lang="en-US" dirty="0" smtClean="0"/>
              <a:t>Comparing </a:t>
            </a:r>
            <a:r>
              <a:rPr lang="en-US" dirty="0"/>
              <a:t>the Averages of 2 Groups</a:t>
            </a:r>
          </a:p>
        </p:txBody>
      </p:sp>
      <mc:AlternateContent xmlns:mc="http://schemas.openxmlformats.org/markup-compatibility/2006" xmlns:a14="http://schemas.microsoft.com/office/drawing/2010/main">
        <mc:Choice Requires="a14">
          <p:sp>
            <p:nvSpPr>
              <p:cNvPr id="10" name="Rectangle 9"/>
              <p:cNvSpPr/>
              <p:nvPr/>
            </p:nvSpPr>
            <p:spPr>
              <a:xfrm>
                <a:off x="6627845" y="273306"/>
                <a:ext cx="1417192" cy="56483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r>
                        <a:rPr lang="en-US" i="1">
                          <a:latin typeface="Cambria Math" panose="02040503050406030204" pitchFamily="18" charset="0"/>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2</m:t>
                              </m:r>
                            </m:sub>
                          </m:sSub>
                        </m:num>
                        <m:den>
                          <m:r>
                            <a:rPr lang="en-US" i="1">
                              <a:latin typeface="Cambria Math" panose="02040503050406030204" pitchFamily="18" charset="0"/>
                              <a:ea typeface="Cambria Math" panose="02040503050406030204" pitchFamily="18" charset="0"/>
                            </a:rPr>
                            <m:t>𝜎</m:t>
                          </m:r>
                        </m:den>
                      </m:f>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6627845" y="273306"/>
                <a:ext cx="1417192" cy="564835"/>
              </a:xfrm>
              <a:prstGeom prst="rect">
                <a:avLst/>
              </a:prstGeom>
              <a:blipFill rotWithShape="0">
                <a:blip r:embed="rId2"/>
                <a:stretch>
                  <a:fillRect/>
                </a:stretch>
              </a:blipFill>
            </p:spPr>
            <p:txBody>
              <a:bodyPr/>
              <a:lstStyle/>
              <a:p>
                <a:r>
                  <a:rPr lang="en-US">
                    <a:noFill/>
                  </a:rPr>
                  <a:t> </a:t>
                </a:r>
              </a:p>
            </p:txBody>
          </p:sp>
        </mc:Fallback>
      </mc:AlternateContent>
      <p:pic>
        <p:nvPicPr>
          <p:cNvPr id="2" name="Picture 1"/>
          <p:cNvPicPr>
            <a:picLocks noChangeAspect="1"/>
          </p:cNvPicPr>
          <p:nvPr/>
        </p:nvPicPr>
        <p:blipFill>
          <a:blip r:embed="rId3"/>
          <a:stretch>
            <a:fillRect/>
          </a:stretch>
        </p:blipFill>
        <p:spPr>
          <a:xfrm>
            <a:off x="383191" y="2676525"/>
            <a:ext cx="6905625" cy="1285875"/>
          </a:xfrm>
          <a:prstGeom prst="rect">
            <a:avLst/>
          </a:prstGeom>
        </p:spPr>
      </p:pic>
      <p:pic>
        <p:nvPicPr>
          <p:cNvPr id="3" name="Picture 2"/>
          <p:cNvPicPr>
            <a:picLocks noChangeAspect="1"/>
          </p:cNvPicPr>
          <p:nvPr/>
        </p:nvPicPr>
        <p:blipFill>
          <a:blip r:embed="rId4"/>
          <a:stretch>
            <a:fillRect/>
          </a:stretch>
        </p:blipFill>
        <p:spPr>
          <a:xfrm>
            <a:off x="479424" y="3962400"/>
            <a:ext cx="5172075" cy="1104900"/>
          </a:xfrm>
          <a:prstGeom prst="rect">
            <a:avLst/>
          </a:prstGeom>
        </p:spPr>
      </p:pic>
    </p:spTree>
    <p:extLst>
      <p:ext uri="{BB962C8B-B14F-4D97-AF65-F5344CB8AC3E}">
        <p14:creationId xmlns:p14="http://schemas.microsoft.com/office/powerpoint/2010/main" val="391210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Effect transition="in" filter="fade">
                                      <p:cBhvr>
                                        <p:cTn id="7" dur="1000"/>
                                        <p:tgtEl>
                                          <p:spTgt spid="7">
                                            <p:txEl>
                                              <p:pRg st="5" end="5"/>
                                            </p:txEl>
                                          </p:spTgt>
                                        </p:tgtEl>
                                      </p:cBhvr>
                                    </p:animEffect>
                                    <p:anim calcmode="lin" valueType="num">
                                      <p:cBhvr>
                                        <p:cTn id="8"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6" end="6"/>
                                            </p:txEl>
                                          </p:spTgt>
                                        </p:tgtEl>
                                        <p:attrNameLst>
                                          <p:attrName>style.visibility</p:attrName>
                                        </p:attrNameLst>
                                      </p:cBhvr>
                                      <p:to>
                                        <p:strVal val="visible"/>
                                      </p:to>
                                    </p:set>
                                    <p:animEffect transition="in" filter="fade">
                                      <p:cBhvr>
                                        <p:cTn id="14" dur="1000"/>
                                        <p:tgtEl>
                                          <p:spTgt spid="7">
                                            <p:txEl>
                                              <p:pRg st="6" end="6"/>
                                            </p:txEl>
                                          </p:spTgt>
                                        </p:tgtEl>
                                      </p:cBhvr>
                                    </p:animEffect>
                                    <p:anim calcmode="lin" valueType="num">
                                      <p:cBhvr>
                                        <p:cTn id="15"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6299041" y="5486400"/>
            <a:ext cx="2616359"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itle 16"/>
          <p:cNvSpPr>
            <a:spLocks noGrp="1"/>
          </p:cNvSpPr>
          <p:nvPr>
            <p:ph type="title"/>
          </p:nvPr>
        </p:nvSpPr>
        <p:spPr>
          <a:xfrm>
            <a:off x="359322" y="273050"/>
            <a:ext cx="3255264" cy="609600"/>
          </a:xfrm>
        </p:spPr>
        <p:txBody>
          <a:bodyPr>
            <a:noAutofit/>
          </a:bodyPr>
          <a:lstStyle/>
          <a:p>
            <a:r>
              <a:rPr lang="en-US" sz="3200" b="1" u="sng" dirty="0" smtClean="0"/>
              <a:t>Considerations</a:t>
            </a:r>
            <a:endParaRPr lang="en-US" sz="3200" b="1" u="sng" dirty="0"/>
          </a:p>
        </p:txBody>
      </p:sp>
      <p:sp>
        <p:nvSpPr>
          <p:cNvPr id="18" name="Content Placeholder 17"/>
          <p:cNvSpPr>
            <a:spLocks noGrp="1"/>
          </p:cNvSpPr>
          <p:nvPr>
            <p:ph idx="1"/>
          </p:nvPr>
        </p:nvSpPr>
        <p:spPr/>
        <p:txBody>
          <a:bodyPr/>
          <a:lstStyle/>
          <a:p>
            <a:endParaRPr lang="en-US" dirty="0" smtClean="0"/>
          </a:p>
          <a:p>
            <a:endParaRPr lang="en-US" dirty="0"/>
          </a:p>
        </p:txBody>
      </p:sp>
      <p:sp>
        <p:nvSpPr>
          <p:cNvPr id="19" name="Text Placeholder 18"/>
          <p:cNvSpPr>
            <a:spLocks noGrp="1"/>
          </p:cNvSpPr>
          <p:nvPr>
            <p:ph type="body" sz="half" idx="2"/>
          </p:nvPr>
        </p:nvSpPr>
        <p:spPr>
          <a:xfrm>
            <a:off x="396644" y="912553"/>
            <a:ext cx="3255264" cy="2392363"/>
          </a:xfrm>
        </p:spPr>
        <p:txBody>
          <a:bodyPr>
            <a:normAutofit/>
          </a:bodyPr>
          <a:lstStyle/>
          <a:p>
            <a:pPr algn="ctr"/>
            <a:r>
              <a:rPr lang="en-US" sz="1800" dirty="0"/>
              <a:t>It is IMPOSIBLE to know for SURE if an error has been </a:t>
            </a:r>
            <a:r>
              <a:rPr lang="en-US" sz="1800" dirty="0" smtClean="0"/>
              <a:t>made…</a:t>
            </a:r>
            <a:endParaRPr lang="en-US" sz="1800" dirty="0"/>
          </a:p>
          <a:p>
            <a:pPr algn="ctr"/>
            <a:r>
              <a:rPr lang="en-US" sz="1800" dirty="0"/>
              <a:t>But we can control the LIKELIHOOD of making an error</a:t>
            </a:r>
          </a:p>
          <a:p>
            <a:pPr algn="ctr"/>
            <a:endParaRPr lang="en-US" sz="1800" dirty="0"/>
          </a:p>
        </p:txBody>
      </p:sp>
      <p:sp>
        <p:nvSpPr>
          <p:cNvPr id="20" name="TextBox 19"/>
          <p:cNvSpPr txBox="1"/>
          <p:nvPr/>
        </p:nvSpPr>
        <p:spPr>
          <a:xfrm>
            <a:off x="3886200" y="273050"/>
            <a:ext cx="495300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21" name="Content Placeholder 7"/>
          <p:cNvSpPr txBox="1">
            <a:spLocks/>
          </p:cNvSpPr>
          <p:nvPr/>
        </p:nvSpPr>
        <p:spPr>
          <a:xfrm>
            <a:off x="3808583" y="273050"/>
            <a:ext cx="4980917" cy="6280150"/>
          </a:xfrm>
          <a:prstGeom prst="rect">
            <a:avLst/>
          </a:prstGeom>
        </p:spPr>
        <p:txBody>
          <a:bodyPr>
            <a:normAutofit fontScale="92500" lnSpcReduction="20000"/>
          </a:bodyPr>
          <a:lstStyle>
            <a:lvl1pPr marL="228600" indent="-228600" algn="l" defTabSz="914400" rtl="0" eaLnBrk="1" latinLnBrk="0" hangingPunct="1">
              <a:spcBef>
                <a:spcPts val="2000"/>
              </a:spcBef>
              <a:buClr>
                <a:srgbClr val="99864B"/>
              </a:buClr>
              <a:buSzPct val="75000"/>
              <a:buFont typeface="Wingdings" pitchFamily="2" charset="2"/>
              <a:buChar char="n"/>
              <a:defRPr sz="2000" kern="1200">
                <a:solidFill>
                  <a:srgbClr val="022B68"/>
                </a:solidFill>
                <a:latin typeface="+mn-lt"/>
                <a:ea typeface="+mn-ea"/>
                <a:cs typeface="+mn-cs"/>
              </a:defRPr>
            </a:lvl1pPr>
            <a:lvl2pPr marL="457200" indent="-228600" algn="l" defTabSz="914400" rtl="0" eaLnBrk="1" latinLnBrk="0" hangingPunct="1">
              <a:spcBef>
                <a:spcPts val="600"/>
              </a:spcBef>
              <a:buClr>
                <a:srgbClr val="99864B"/>
              </a:buClr>
              <a:buSzPct val="75000"/>
              <a:buFont typeface="Wingdings" pitchFamily="2" charset="2"/>
              <a:buChar char="n"/>
              <a:defRPr sz="1800" kern="1200">
                <a:solidFill>
                  <a:srgbClr val="54432F"/>
                </a:solidFill>
                <a:latin typeface="+mn-lt"/>
                <a:ea typeface="+mn-ea"/>
                <a:cs typeface="+mn-cs"/>
              </a:defRPr>
            </a:lvl2pPr>
            <a:lvl3pPr marL="685800" indent="-228600" algn="l" defTabSz="914400" rtl="0" eaLnBrk="1" latinLnBrk="0" hangingPunct="1">
              <a:spcBef>
                <a:spcPts val="600"/>
              </a:spcBef>
              <a:buClr>
                <a:srgbClr val="99864B"/>
              </a:buClr>
              <a:buSzPct val="75000"/>
              <a:buFont typeface="Wingdings" pitchFamily="2" charset="2"/>
              <a:buChar char="n"/>
              <a:defRPr sz="1800" kern="1200">
                <a:solidFill>
                  <a:srgbClr val="54432F"/>
                </a:solidFill>
                <a:latin typeface="+mn-lt"/>
                <a:ea typeface="+mn-ea"/>
                <a:cs typeface="+mn-cs"/>
              </a:defRPr>
            </a:lvl3pPr>
            <a:lvl4pPr marL="914400" indent="-228600" algn="l" defTabSz="914400" rtl="0" eaLnBrk="1" latinLnBrk="0" hangingPunct="1">
              <a:spcBef>
                <a:spcPts val="600"/>
              </a:spcBef>
              <a:buClr>
                <a:srgbClr val="99864B"/>
              </a:buClr>
              <a:buSzPct val="75000"/>
              <a:buFont typeface="Wingdings" pitchFamily="2" charset="2"/>
              <a:buChar char="n"/>
              <a:defRPr sz="1800" kern="1200">
                <a:solidFill>
                  <a:srgbClr val="54432F"/>
                </a:solidFill>
                <a:latin typeface="+mn-lt"/>
                <a:ea typeface="+mn-ea"/>
                <a:cs typeface="+mn-cs"/>
              </a:defRPr>
            </a:lvl4pPr>
            <a:lvl5pPr marL="1143000" indent="-228600" algn="l" defTabSz="914400" rtl="0" eaLnBrk="1" latinLnBrk="0" hangingPunct="1">
              <a:spcBef>
                <a:spcPts val="600"/>
              </a:spcBef>
              <a:buClr>
                <a:srgbClr val="99864B"/>
              </a:buClr>
              <a:buSzPct val="75000"/>
              <a:buFont typeface="Wingdings" pitchFamily="2" charset="2"/>
              <a:buChar char="n"/>
              <a:defRPr sz="1800" kern="1200">
                <a:solidFill>
                  <a:srgbClr val="54432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u="sng" dirty="0" smtClean="0"/>
              <a:t>Recipe</a:t>
            </a:r>
          </a:p>
          <a:p>
            <a:pPr marL="228600" lvl="1" indent="0">
              <a:buNone/>
            </a:pPr>
            <a:r>
              <a:rPr lang="en-US" dirty="0" smtClean="0"/>
              <a:t>The type of statistical analysis or comparison being done</a:t>
            </a:r>
          </a:p>
          <a:p>
            <a:pPr marL="0" indent="0">
              <a:buNone/>
            </a:pPr>
            <a:r>
              <a:rPr lang="en-US" b="1" u="sng" dirty="0" smtClean="0"/>
              <a:t>Ingredients</a:t>
            </a:r>
          </a:p>
          <a:p>
            <a:r>
              <a:rPr lang="en-US" b="1" dirty="0" smtClean="0"/>
              <a:t>Significance Level</a:t>
            </a:r>
          </a:p>
          <a:p>
            <a:pPr lvl="1"/>
            <a:r>
              <a:rPr lang="el-GR" b="1" dirty="0" smtClean="0">
                <a:latin typeface="Times New Roman" panose="02020603050405020304" pitchFamily="18" charset="0"/>
                <a:cs typeface="Times New Roman" panose="02020603050405020304" pitchFamily="18" charset="0"/>
              </a:rPr>
              <a:t>α</a:t>
            </a:r>
            <a:endParaRPr lang="en-US" b="1" dirty="0" smtClean="0"/>
          </a:p>
          <a:p>
            <a:pPr lvl="1"/>
            <a:r>
              <a:rPr lang="en-US" dirty="0" smtClean="0"/>
              <a:t>Probability of making a type I error</a:t>
            </a:r>
          </a:p>
          <a:p>
            <a:pPr lvl="1"/>
            <a:r>
              <a:rPr lang="en-US" dirty="0"/>
              <a:t>Probability of </a:t>
            </a:r>
            <a:r>
              <a:rPr lang="en-US" b="1" dirty="0" smtClean="0"/>
              <a:t>rejecting</a:t>
            </a:r>
            <a:r>
              <a:rPr lang="en-US" dirty="0" smtClean="0"/>
              <a:t> a TRUE H</a:t>
            </a:r>
            <a:r>
              <a:rPr lang="en-US" baseline="-25000" dirty="0" smtClean="0"/>
              <a:t>0</a:t>
            </a:r>
          </a:p>
          <a:p>
            <a:pPr lvl="1"/>
            <a:r>
              <a:rPr lang="en-US" b="1" dirty="0" smtClean="0"/>
              <a:t>0.05</a:t>
            </a:r>
            <a:r>
              <a:rPr lang="en-US" dirty="0" smtClean="0"/>
              <a:t> is the most used (default)</a:t>
            </a:r>
          </a:p>
          <a:p>
            <a:r>
              <a:rPr lang="en-US" b="1" dirty="0" smtClean="0"/>
              <a:t>Power</a:t>
            </a:r>
          </a:p>
          <a:p>
            <a:pPr lvl="1"/>
            <a:r>
              <a:rPr lang="en-US" b="1" dirty="0" smtClean="0"/>
              <a:t>1- </a:t>
            </a:r>
            <a:r>
              <a:rPr lang="el-GR" b="1" dirty="0" smtClean="0">
                <a:latin typeface="Courier New" panose="02070309020205020404" pitchFamily="49" charset="0"/>
                <a:cs typeface="Courier New" panose="02070309020205020404" pitchFamily="49" charset="0"/>
              </a:rPr>
              <a:t>β</a:t>
            </a:r>
            <a:endParaRPr lang="en-US" b="1" dirty="0" smtClean="0">
              <a:latin typeface="Courier New" panose="02070309020205020404" pitchFamily="49" charset="0"/>
              <a:cs typeface="Courier New" panose="02070309020205020404" pitchFamily="49" charset="0"/>
            </a:endParaRPr>
          </a:p>
          <a:p>
            <a:pPr lvl="1"/>
            <a:r>
              <a:rPr lang="en-US" dirty="0"/>
              <a:t>Probability of </a:t>
            </a:r>
            <a:r>
              <a:rPr lang="en-US" b="1" dirty="0" smtClean="0"/>
              <a:t>correctly</a:t>
            </a:r>
            <a:r>
              <a:rPr lang="en-US" dirty="0" smtClean="0"/>
              <a:t> </a:t>
            </a:r>
            <a:r>
              <a:rPr lang="en-US" dirty="0"/>
              <a:t>rejecting </a:t>
            </a:r>
            <a:r>
              <a:rPr lang="en-US" dirty="0" smtClean="0"/>
              <a:t>H</a:t>
            </a:r>
            <a:r>
              <a:rPr lang="en-US" baseline="-25000" dirty="0" smtClean="0"/>
              <a:t>0</a:t>
            </a:r>
          </a:p>
          <a:p>
            <a:pPr lvl="1"/>
            <a:r>
              <a:rPr lang="en-US" b="1" dirty="0" smtClean="0"/>
              <a:t>0.80</a:t>
            </a:r>
            <a:r>
              <a:rPr lang="en-US" dirty="0" smtClean="0"/>
              <a:t> is acceptable standard </a:t>
            </a:r>
            <a:endParaRPr lang="en-US" dirty="0"/>
          </a:p>
          <a:p>
            <a:r>
              <a:rPr lang="en-US" b="1" dirty="0" smtClean="0"/>
              <a:t>Effect Size</a:t>
            </a:r>
          </a:p>
          <a:p>
            <a:pPr lvl="1"/>
            <a:r>
              <a:rPr lang="en-US" dirty="0" smtClean="0"/>
              <a:t>How large/strong is the relationship</a:t>
            </a:r>
          </a:p>
          <a:p>
            <a:pPr lvl="1"/>
            <a:r>
              <a:rPr lang="en-US" dirty="0" smtClean="0"/>
              <a:t>Degree to which H</a:t>
            </a:r>
            <a:r>
              <a:rPr lang="en-US" baseline="-25000" dirty="0" smtClean="0"/>
              <a:t>0</a:t>
            </a:r>
            <a:r>
              <a:rPr lang="en-US" dirty="0" smtClean="0"/>
              <a:t> is false</a:t>
            </a:r>
          </a:p>
          <a:p>
            <a:r>
              <a:rPr lang="en-US" b="1" dirty="0" smtClean="0"/>
              <a:t>Sample Size</a:t>
            </a:r>
          </a:p>
          <a:p>
            <a:pPr lvl="1"/>
            <a:r>
              <a:rPr lang="en-US" dirty="0" smtClean="0"/>
              <a:t>How many subjects are in the sample(s)</a:t>
            </a:r>
          </a:p>
        </p:txBody>
      </p:sp>
      <p:pic>
        <p:nvPicPr>
          <p:cNvPr id="3074" name="Picture 2" descr="http://i.stack.imgur.com/hN4l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816" y="3117850"/>
            <a:ext cx="2200275"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5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Effect transition="in" filter="fade">
                                      <p:cBhvr>
                                        <p:cTn id="7" dur="1000"/>
                                        <p:tgtEl>
                                          <p:spTgt spid="19">
                                            <p:txEl>
                                              <p:pRg st="1" end="1"/>
                                            </p:txEl>
                                          </p:spTgt>
                                        </p:tgtEl>
                                      </p:cBhvr>
                                    </p:animEffect>
                                    <p:anim calcmode="lin" valueType="num">
                                      <p:cBhvr>
                                        <p:cTn id="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 calcmode="lin" valueType="num">
                                      <p:cBhvr additive="base">
                                        <p:cTn id="1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21">
                                            <p:txEl>
                                              <p:pRg st="1" end="1"/>
                                            </p:txEl>
                                          </p:spTgt>
                                        </p:tgtEl>
                                        <p:attrNameLst>
                                          <p:attrName>style.visibility</p:attrName>
                                        </p:attrNameLst>
                                      </p:cBhvr>
                                      <p:to>
                                        <p:strVal val="visible"/>
                                      </p:to>
                                    </p:set>
                                    <p:anim calcmode="lin" valueType="num">
                                      <p:cBhvr additive="base">
                                        <p:cTn id="19"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xEl>
                                              <p:pRg st="2" end="2"/>
                                            </p:txEl>
                                          </p:spTgt>
                                        </p:tgtEl>
                                        <p:attrNameLst>
                                          <p:attrName>style.visibility</p:attrName>
                                        </p:attrNameLst>
                                      </p:cBhvr>
                                      <p:to>
                                        <p:strVal val="visible"/>
                                      </p:to>
                                    </p:set>
                                    <p:anim calcmode="lin" valueType="num">
                                      <p:cBhvr additive="base">
                                        <p:cTn id="25"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
                                            <p:txEl>
                                              <p:pRg st="3" end="3"/>
                                            </p:txEl>
                                          </p:spTgt>
                                        </p:tgtEl>
                                        <p:attrNameLst>
                                          <p:attrName>style.visibility</p:attrName>
                                        </p:attrNameLst>
                                      </p:cBhvr>
                                      <p:to>
                                        <p:strVal val="visible"/>
                                      </p:to>
                                    </p:set>
                                    <p:anim calcmode="lin" valueType="num">
                                      <p:cBhvr additive="base">
                                        <p:cTn id="31"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
                                            <p:txEl>
                                              <p:pRg st="3" end="3"/>
                                            </p:txEl>
                                          </p:spTgt>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 presetClass="entr" presetSubtype="4" fill="hold" nodeType="afterEffect">
                                  <p:stCondLst>
                                    <p:cond delay="0"/>
                                  </p:stCondLst>
                                  <p:childTnLst>
                                    <p:set>
                                      <p:cBhvr>
                                        <p:cTn id="35" dur="1" fill="hold">
                                          <p:stCondLst>
                                            <p:cond delay="0"/>
                                          </p:stCondLst>
                                        </p:cTn>
                                        <p:tgtEl>
                                          <p:spTgt spid="21">
                                            <p:txEl>
                                              <p:pRg st="4" end="4"/>
                                            </p:txEl>
                                          </p:spTgt>
                                        </p:tgtEl>
                                        <p:attrNameLst>
                                          <p:attrName>style.visibility</p:attrName>
                                        </p:attrNameLst>
                                      </p:cBhvr>
                                      <p:to>
                                        <p:strVal val="visible"/>
                                      </p:to>
                                    </p:set>
                                    <p:anim calcmode="lin" valueType="num">
                                      <p:cBhvr additive="base">
                                        <p:cTn id="36"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1">
                                            <p:txEl>
                                              <p:pRg st="4" end="4"/>
                                            </p:txEl>
                                          </p:spTgt>
                                        </p:tgtEl>
                                        <p:attrNameLst>
                                          <p:attrName>ppt_y</p:attrName>
                                        </p:attrNameLst>
                                      </p:cBhvr>
                                      <p:tavLst>
                                        <p:tav tm="0">
                                          <p:val>
                                            <p:strVal val="1+#ppt_h/2"/>
                                          </p:val>
                                        </p:tav>
                                        <p:tav tm="100000">
                                          <p:val>
                                            <p:strVal val="#ppt_y"/>
                                          </p:val>
                                        </p:tav>
                                      </p:tavLst>
                                    </p:anim>
                                  </p:childTnLst>
                                </p:cTn>
                              </p:par>
                            </p:childTnLst>
                          </p:cTn>
                        </p:par>
                        <p:par>
                          <p:cTn id="38" fill="hold">
                            <p:stCondLst>
                              <p:cond delay="1000"/>
                            </p:stCondLst>
                            <p:childTnLst>
                              <p:par>
                                <p:cTn id="39" presetID="2" presetClass="entr" presetSubtype="4" fill="hold" nodeType="afterEffect">
                                  <p:stCondLst>
                                    <p:cond delay="0"/>
                                  </p:stCondLst>
                                  <p:childTnLst>
                                    <p:set>
                                      <p:cBhvr>
                                        <p:cTn id="40" dur="1" fill="hold">
                                          <p:stCondLst>
                                            <p:cond delay="0"/>
                                          </p:stCondLst>
                                        </p:cTn>
                                        <p:tgtEl>
                                          <p:spTgt spid="21">
                                            <p:txEl>
                                              <p:pRg st="5" end="5"/>
                                            </p:txEl>
                                          </p:spTgt>
                                        </p:tgtEl>
                                        <p:attrNameLst>
                                          <p:attrName>style.visibility</p:attrName>
                                        </p:attrNameLst>
                                      </p:cBhvr>
                                      <p:to>
                                        <p:strVal val="visible"/>
                                      </p:to>
                                    </p:set>
                                    <p:anim calcmode="lin" valueType="num">
                                      <p:cBhvr additive="base">
                                        <p:cTn id="41" dur="500" fill="hold"/>
                                        <p:tgtEl>
                                          <p:spTgt spid="21">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1">
                                            <p:txEl>
                                              <p:pRg st="5" end="5"/>
                                            </p:txEl>
                                          </p:spTgt>
                                        </p:tgtEl>
                                        <p:attrNameLst>
                                          <p:attrName>ppt_y</p:attrName>
                                        </p:attrNameLst>
                                      </p:cBhvr>
                                      <p:tavLst>
                                        <p:tav tm="0">
                                          <p:val>
                                            <p:strVal val="1+#ppt_h/2"/>
                                          </p:val>
                                        </p:tav>
                                        <p:tav tm="100000">
                                          <p:val>
                                            <p:strVal val="#ppt_y"/>
                                          </p:val>
                                        </p:tav>
                                      </p:tavLst>
                                    </p:anim>
                                  </p:childTnLst>
                                </p:cTn>
                              </p:par>
                            </p:childTnLst>
                          </p:cTn>
                        </p:par>
                        <p:par>
                          <p:cTn id="43" fill="hold">
                            <p:stCondLst>
                              <p:cond delay="1500"/>
                            </p:stCondLst>
                            <p:childTnLst>
                              <p:par>
                                <p:cTn id="44" presetID="2" presetClass="entr" presetSubtype="4" fill="hold" nodeType="afterEffect">
                                  <p:stCondLst>
                                    <p:cond delay="0"/>
                                  </p:stCondLst>
                                  <p:childTnLst>
                                    <p:set>
                                      <p:cBhvr>
                                        <p:cTn id="45" dur="1" fill="hold">
                                          <p:stCondLst>
                                            <p:cond delay="0"/>
                                          </p:stCondLst>
                                        </p:cTn>
                                        <p:tgtEl>
                                          <p:spTgt spid="21">
                                            <p:txEl>
                                              <p:pRg st="6" end="6"/>
                                            </p:txEl>
                                          </p:spTgt>
                                        </p:tgtEl>
                                        <p:attrNameLst>
                                          <p:attrName>style.visibility</p:attrName>
                                        </p:attrNameLst>
                                      </p:cBhvr>
                                      <p:to>
                                        <p:strVal val="visible"/>
                                      </p:to>
                                    </p:set>
                                    <p:anim calcmode="lin" valueType="num">
                                      <p:cBhvr additive="base">
                                        <p:cTn id="46" dur="500" fill="hold"/>
                                        <p:tgtEl>
                                          <p:spTgt spid="21">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1">
                                            <p:txEl>
                                              <p:pRg st="6" end="6"/>
                                            </p:txEl>
                                          </p:spTgt>
                                        </p:tgtEl>
                                        <p:attrNameLst>
                                          <p:attrName>ppt_y</p:attrName>
                                        </p:attrNameLst>
                                      </p:cBhvr>
                                      <p:tavLst>
                                        <p:tav tm="0">
                                          <p:val>
                                            <p:strVal val="1+#ppt_h/2"/>
                                          </p:val>
                                        </p:tav>
                                        <p:tav tm="100000">
                                          <p:val>
                                            <p:strVal val="#ppt_y"/>
                                          </p:val>
                                        </p:tav>
                                      </p:tavLst>
                                    </p:anim>
                                  </p:childTnLst>
                                </p:cTn>
                              </p:par>
                            </p:childTnLst>
                          </p:cTn>
                        </p:par>
                        <p:par>
                          <p:cTn id="48" fill="hold">
                            <p:stCondLst>
                              <p:cond delay="2000"/>
                            </p:stCondLst>
                            <p:childTnLst>
                              <p:par>
                                <p:cTn id="49" presetID="2" presetClass="entr" presetSubtype="4" fill="hold" nodeType="afterEffect">
                                  <p:stCondLst>
                                    <p:cond delay="0"/>
                                  </p:stCondLst>
                                  <p:childTnLst>
                                    <p:set>
                                      <p:cBhvr>
                                        <p:cTn id="50" dur="1" fill="hold">
                                          <p:stCondLst>
                                            <p:cond delay="0"/>
                                          </p:stCondLst>
                                        </p:cTn>
                                        <p:tgtEl>
                                          <p:spTgt spid="21">
                                            <p:txEl>
                                              <p:pRg st="7" end="7"/>
                                            </p:txEl>
                                          </p:spTgt>
                                        </p:tgtEl>
                                        <p:attrNameLst>
                                          <p:attrName>style.visibility</p:attrName>
                                        </p:attrNameLst>
                                      </p:cBhvr>
                                      <p:to>
                                        <p:strVal val="visible"/>
                                      </p:to>
                                    </p:set>
                                    <p:anim calcmode="lin" valueType="num">
                                      <p:cBhvr additive="base">
                                        <p:cTn id="51" dur="500" fill="hold"/>
                                        <p:tgtEl>
                                          <p:spTgt spid="21">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1">
                                            <p:txEl>
                                              <p:pRg st="8" end="8"/>
                                            </p:txEl>
                                          </p:spTgt>
                                        </p:tgtEl>
                                        <p:attrNameLst>
                                          <p:attrName>style.visibility</p:attrName>
                                        </p:attrNameLst>
                                      </p:cBhvr>
                                      <p:to>
                                        <p:strVal val="visible"/>
                                      </p:to>
                                    </p:set>
                                    <p:anim calcmode="lin" valueType="num">
                                      <p:cBhvr additive="base">
                                        <p:cTn id="57" dur="500" fill="hold"/>
                                        <p:tgtEl>
                                          <p:spTgt spid="21">
                                            <p:txEl>
                                              <p:pRg st="8" end="8"/>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1">
                                            <p:txEl>
                                              <p:pRg st="8" end="8"/>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
                            </p:stCondLst>
                            <p:childTnLst>
                              <p:par>
                                <p:cTn id="60" presetID="2" presetClass="entr" presetSubtype="4" fill="hold" nodeType="afterEffect">
                                  <p:stCondLst>
                                    <p:cond delay="0"/>
                                  </p:stCondLst>
                                  <p:childTnLst>
                                    <p:set>
                                      <p:cBhvr>
                                        <p:cTn id="61" dur="1" fill="hold">
                                          <p:stCondLst>
                                            <p:cond delay="0"/>
                                          </p:stCondLst>
                                        </p:cTn>
                                        <p:tgtEl>
                                          <p:spTgt spid="21">
                                            <p:txEl>
                                              <p:pRg st="9" end="9"/>
                                            </p:txEl>
                                          </p:spTgt>
                                        </p:tgtEl>
                                        <p:attrNameLst>
                                          <p:attrName>style.visibility</p:attrName>
                                        </p:attrNameLst>
                                      </p:cBhvr>
                                      <p:to>
                                        <p:strVal val="visible"/>
                                      </p:to>
                                    </p:set>
                                    <p:anim calcmode="lin" valueType="num">
                                      <p:cBhvr additive="base">
                                        <p:cTn id="62" dur="500" fill="hold"/>
                                        <p:tgtEl>
                                          <p:spTgt spid="21">
                                            <p:txEl>
                                              <p:pRg st="9" end="9"/>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21">
                                            <p:txEl>
                                              <p:pRg st="9" end="9"/>
                                            </p:txEl>
                                          </p:spTgt>
                                        </p:tgtEl>
                                        <p:attrNameLst>
                                          <p:attrName>ppt_y</p:attrName>
                                        </p:attrNameLst>
                                      </p:cBhvr>
                                      <p:tavLst>
                                        <p:tav tm="0">
                                          <p:val>
                                            <p:strVal val="1+#ppt_h/2"/>
                                          </p:val>
                                        </p:tav>
                                        <p:tav tm="100000">
                                          <p:val>
                                            <p:strVal val="#ppt_y"/>
                                          </p:val>
                                        </p:tav>
                                      </p:tavLst>
                                    </p:anim>
                                  </p:childTnLst>
                                </p:cTn>
                              </p:par>
                            </p:childTnLst>
                          </p:cTn>
                        </p:par>
                        <p:par>
                          <p:cTn id="64" fill="hold">
                            <p:stCondLst>
                              <p:cond delay="1000"/>
                            </p:stCondLst>
                            <p:childTnLst>
                              <p:par>
                                <p:cTn id="65" presetID="2" presetClass="entr" presetSubtype="4" fill="hold" nodeType="afterEffect">
                                  <p:stCondLst>
                                    <p:cond delay="0"/>
                                  </p:stCondLst>
                                  <p:childTnLst>
                                    <p:set>
                                      <p:cBhvr>
                                        <p:cTn id="66" dur="1" fill="hold">
                                          <p:stCondLst>
                                            <p:cond delay="0"/>
                                          </p:stCondLst>
                                        </p:cTn>
                                        <p:tgtEl>
                                          <p:spTgt spid="21">
                                            <p:txEl>
                                              <p:pRg st="10" end="10"/>
                                            </p:txEl>
                                          </p:spTgt>
                                        </p:tgtEl>
                                        <p:attrNameLst>
                                          <p:attrName>style.visibility</p:attrName>
                                        </p:attrNameLst>
                                      </p:cBhvr>
                                      <p:to>
                                        <p:strVal val="visible"/>
                                      </p:to>
                                    </p:set>
                                    <p:anim calcmode="lin" valueType="num">
                                      <p:cBhvr additive="base">
                                        <p:cTn id="67" dur="500" fill="hold"/>
                                        <p:tgtEl>
                                          <p:spTgt spid="21">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1">
                                            <p:txEl>
                                              <p:pRg st="10" end="10"/>
                                            </p:txEl>
                                          </p:spTgt>
                                        </p:tgtEl>
                                        <p:attrNameLst>
                                          <p:attrName>ppt_y</p:attrName>
                                        </p:attrNameLst>
                                      </p:cBhvr>
                                      <p:tavLst>
                                        <p:tav tm="0">
                                          <p:val>
                                            <p:strVal val="1+#ppt_h/2"/>
                                          </p:val>
                                        </p:tav>
                                        <p:tav tm="100000">
                                          <p:val>
                                            <p:strVal val="#ppt_y"/>
                                          </p:val>
                                        </p:tav>
                                      </p:tavLst>
                                    </p:anim>
                                  </p:childTnLst>
                                </p:cTn>
                              </p:par>
                            </p:childTnLst>
                          </p:cTn>
                        </p:par>
                        <p:par>
                          <p:cTn id="69" fill="hold">
                            <p:stCondLst>
                              <p:cond delay="1500"/>
                            </p:stCondLst>
                            <p:childTnLst>
                              <p:par>
                                <p:cTn id="70" presetID="2" presetClass="entr" presetSubtype="4" fill="hold" nodeType="afterEffect">
                                  <p:stCondLst>
                                    <p:cond delay="0"/>
                                  </p:stCondLst>
                                  <p:childTnLst>
                                    <p:set>
                                      <p:cBhvr>
                                        <p:cTn id="71" dur="1" fill="hold">
                                          <p:stCondLst>
                                            <p:cond delay="0"/>
                                          </p:stCondLst>
                                        </p:cTn>
                                        <p:tgtEl>
                                          <p:spTgt spid="21">
                                            <p:txEl>
                                              <p:pRg st="11" end="11"/>
                                            </p:txEl>
                                          </p:spTgt>
                                        </p:tgtEl>
                                        <p:attrNameLst>
                                          <p:attrName>style.visibility</p:attrName>
                                        </p:attrNameLst>
                                      </p:cBhvr>
                                      <p:to>
                                        <p:strVal val="visible"/>
                                      </p:to>
                                    </p:set>
                                    <p:anim calcmode="lin" valueType="num">
                                      <p:cBhvr additive="base">
                                        <p:cTn id="72" dur="500" fill="hold"/>
                                        <p:tgtEl>
                                          <p:spTgt spid="21">
                                            <p:txEl>
                                              <p:pRg st="11" end="11"/>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1">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21">
                                            <p:txEl>
                                              <p:pRg st="12" end="12"/>
                                            </p:txEl>
                                          </p:spTgt>
                                        </p:tgtEl>
                                        <p:attrNameLst>
                                          <p:attrName>style.visibility</p:attrName>
                                        </p:attrNameLst>
                                      </p:cBhvr>
                                      <p:to>
                                        <p:strVal val="visible"/>
                                      </p:to>
                                    </p:set>
                                    <p:anim calcmode="lin" valueType="num">
                                      <p:cBhvr additive="base">
                                        <p:cTn id="78" dur="500" fill="hold"/>
                                        <p:tgtEl>
                                          <p:spTgt spid="21">
                                            <p:txEl>
                                              <p:pRg st="12" end="12"/>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21">
                                            <p:txEl>
                                              <p:pRg st="12" end="12"/>
                                            </p:txEl>
                                          </p:spTgt>
                                        </p:tgtEl>
                                        <p:attrNameLst>
                                          <p:attrName>ppt_y</p:attrName>
                                        </p:attrNameLst>
                                      </p:cBhvr>
                                      <p:tavLst>
                                        <p:tav tm="0">
                                          <p:val>
                                            <p:strVal val="1+#ppt_h/2"/>
                                          </p:val>
                                        </p:tav>
                                        <p:tav tm="100000">
                                          <p:val>
                                            <p:strVal val="#ppt_y"/>
                                          </p:val>
                                        </p:tav>
                                      </p:tavLst>
                                    </p:anim>
                                  </p:childTnLst>
                                </p:cTn>
                              </p:par>
                            </p:childTnLst>
                          </p:cTn>
                        </p:par>
                        <p:par>
                          <p:cTn id="80" fill="hold">
                            <p:stCondLst>
                              <p:cond delay="500"/>
                            </p:stCondLst>
                            <p:childTnLst>
                              <p:par>
                                <p:cTn id="81" presetID="2" presetClass="entr" presetSubtype="4" fill="hold" nodeType="afterEffect">
                                  <p:stCondLst>
                                    <p:cond delay="0"/>
                                  </p:stCondLst>
                                  <p:childTnLst>
                                    <p:set>
                                      <p:cBhvr>
                                        <p:cTn id="82" dur="1" fill="hold">
                                          <p:stCondLst>
                                            <p:cond delay="0"/>
                                          </p:stCondLst>
                                        </p:cTn>
                                        <p:tgtEl>
                                          <p:spTgt spid="21">
                                            <p:txEl>
                                              <p:pRg st="13" end="13"/>
                                            </p:txEl>
                                          </p:spTgt>
                                        </p:tgtEl>
                                        <p:attrNameLst>
                                          <p:attrName>style.visibility</p:attrName>
                                        </p:attrNameLst>
                                      </p:cBhvr>
                                      <p:to>
                                        <p:strVal val="visible"/>
                                      </p:to>
                                    </p:set>
                                    <p:anim calcmode="lin" valueType="num">
                                      <p:cBhvr additive="base">
                                        <p:cTn id="83" dur="500" fill="hold"/>
                                        <p:tgtEl>
                                          <p:spTgt spid="21">
                                            <p:txEl>
                                              <p:pRg st="13" end="13"/>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21">
                                            <p:txEl>
                                              <p:pRg st="13" end="13"/>
                                            </p:txEl>
                                          </p:spTgt>
                                        </p:tgtEl>
                                        <p:attrNameLst>
                                          <p:attrName>ppt_y</p:attrName>
                                        </p:attrNameLst>
                                      </p:cBhvr>
                                      <p:tavLst>
                                        <p:tav tm="0">
                                          <p:val>
                                            <p:strVal val="1+#ppt_h/2"/>
                                          </p:val>
                                        </p:tav>
                                        <p:tav tm="100000">
                                          <p:val>
                                            <p:strVal val="#ppt_y"/>
                                          </p:val>
                                        </p:tav>
                                      </p:tavLst>
                                    </p:anim>
                                  </p:childTnLst>
                                </p:cTn>
                              </p:par>
                            </p:childTnLst>
                          </p:cTn>
                        </p:par>
                        <p:par>
                          <p:cTn id="85" fill="hold">
                            <p:stCondLst>
                              <p:cond delay="1000"/>
                            </p:stCondLst>
                            <p:childTnLst>
                              <p:par>
                                <p:cTn id="86" presetID="2" presetClass="entr" presetSubtype="4" fill="hold" nodeType="afterEffect">
                                  <p:stCondLst>
                                    <p:cond delay="0"/>
                                  </p:stCondLst>
                                  <p:childTnLst>
                                    <p:set>
                                      <p:cBhvr>
                                        <p:cTn id="87" dur="1" fill="hold">
                                          <p:stCondLst>
                                            <p:cond delay="0"/>
                                          </p:stCondLst>
                                        </p:cTn>
                                        <p:tgtEl>
                                          <p:spTgt spid="21">
                                            <p:txEl>
                                              <p:pRg st="14" end="14"/>
                                            </p:txEl>
                                          </p:spTgt>
                                        </p:tgtEl>
                                        <p:attrNameLst>
                                          <p:attrName>style.visibility</p:attrName>
                                        </p:attrNameLst>
                                      </p:cBhvr>
                                      <p:to>
                                        <p:strVal val="visible"/>
                                      </p:to>
                                    </p:set>
                                    <p:anim calcmode="lin" valueType="num">
                                      <p:cBhvr additive="base">
                                        <p:cTn id="88" dur="500" fill="hold"/>
                                        <p:tgtEl>
                                          <p:spTgt spid="21">
                                            <p:txEl>
                                              <p:pRg st="14" end="14"/>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21">
                                            <p:txEl>
                                              <p:pRg st="14" end="14"/>
                                            </p:txEl>
                                          </p:spTgt>
                                        </p:tgtEl>
                                        <p:attrNameLst>
                                          <p:attrName>ppt_y</p:attrName>
                                        </p:attrNameLst>
                                      </p:cBhvr>
                                      <p:tavLst>
                                        <p:tav tm="0">
                                          <p:val>
                                            <p:strVal val="1+#ppt_h/2"/>
                                          </p:val>
                                        </p:tav>
                                        <p:tav tm="100000">
                                          <p:val>
                                            <p:strVal val="#ppt_y"/>
                                          </p:val>
                                        </p:tav>
                                      </p:tavLst>
                                    </p:anim>
                                  </p:childTnLst>
                                </p:cTn>
                              </p:par>
                            </p:childTnLst>
                          </p:cTn>
                        </p:par>
                        <p:par>
                          <p:cTn id="90" fill="hold">
                            <p:stCondLst>
                              <p:cond delay="1500"/>
                            </p:stCondLst>
                            <p:childTnLst>
                              <p:par>
                                <p:cTn id="91" presetID="2" presetClass="entr" presetSubtype="4" fill="hold" nodeType="afterEffect">
                                  <p:stCondLst>
                                    <p:cond delay="0"/>
                                  </p:stCondLst>
                                  <p:childTnLst>
                                    <p:set>
                                      <p:cBhvr>
                                        <p:cTn id="92" dur="1" fill="hold">
                                          <p:stCondLst>
                                            <p:cond delay="0"/>
                                          </p:stCondLst>
                                        </p:cTn>
                                        <p:tgtEl>
                                          <p:spTgt spid="21">
                                            <p:txEl>
                                              <p:pRg st="15" end="15"/>
                                            </p:txEl>
                                          </p:spTgt>
                                        </p:tgtEl>
                                        <p:attrNameLst>
                                          <p:attrName>style.visibility</p:attrName>
                                        </p:attrNameLst>
                                      </p:cBhvr>
                                      <p:to>
                                        <p:strVal val="visible"/>
                                      </p:to>
                                    </p:set>
                                    <p:anim calcmode="lin" valueType="num">
                                      <p:cBhvr additive="base">
                                        <p:cTn id="93" dur="500" fill="hold"/>
                                        <p:tgtEl>
                                          <p:spTgt spid="21">
                                            <p:txEl>
                                              <p:pRg st="15" end="15"/>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21">
                                            <p:txEl>
                                              <p:pRg st="15" end="15"/>
                                            </p:txEl>
                                          </p:spTgt>
                                        </p:tgtEl>
                                        <p:attrNameLst>
                                          <p:attrName>ppt_y</p:attrName>
                                        </p:attrNameLst>
                                      </p:cBhvr>
                                      <p:tavLst>
                                        <p:tav tm="0">
                                          <p:val>
                                            <p:strVal val="1+#ppt_h/2"/>
                                          </p:val>
                                        </p:tav>
                                        <p:tav tm="100000">
                                          <p:val>
                                            <p:strVal val="#ppt_y"/>
                                          </p:val>
                                        </p:tav>
                                      </p:tavLst>
                                    </p:anim>
                                  </p:childTnLst>
                                </p:cTn>
                              </p:par>
                            </p:childTnLst>
                          </p:cTn>
                        </p:par>
                        <p:par>
                          <p:cTn id="95" fill="hold">
                            <p:stCondLst>
                              <p:cond delay="2000"/>
                            </p:stCondLst>
                            <p:childTnLst>
                              <p:par>
                                <p:cTn id="96" presetID="2" presetClass="entr" presetSubtype="4" fill="hold" nodeType="afterEffect">
                                  <p:stCondLst>
                                    <p:cond delay="0"/>
                                  </p:stCondLst>
                                  <p:childTnLst>
                                    <p:set>
                                      <p:cBhvr>
                                        <p:cTn id="97" dur="1" fill="hold">
                                          <p:stCondLst>
                                            <p:cond delay="0"/>
                                          </p:stCondLst>
                                        </p:cTn>
                                        <p:tgtEl>
                                          <p:spTgt spid="21">
                                            <p:txEl>
                                              <p:pRg st="16" end="16"/>
                                            </p:txEl>
                                          </p:spTgt>
                                        </p:tgtEl>
                                        <p:attrNameLst>
                                          <p:attrName>style.visibility</p:attrName>
                                        </p:attrNameLst>
                                      </p:cBhvr>
                                      <p:to>
                                        <p:strVal val="visible"/>
                                      </p:to>
                                    </p:set>
                                    <p:anim calcmode="lin" valueType="num">
                                      <p:cBhvr additive="base">
                                        <p:cTn id="98" dur="500" fill="hold"/>
                                        <p:tgtEl>
                                          <p:spTgt spid="21">
                                            <p:txEl>
                                              <p:pRg st="16" end="16"/>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21">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200398"/>
            <a:ext cx="2895600" cy="954107"/>
          </a:xfrm>
          <a:prstGeom prst="rect">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dirty="0" smtClean="0">
                <a:solidFill>
                  <a:srgbClr val="022B68"/>
                </a:solidFill>
                <a:latin typeface="+mj-lt"/>
              </a:rPr>
              <a:t>Effect Size Reporting</a:t>
            </a:r>
            <a:endParaRPr lang="en-US" sz="2800" dirty="0">
              <a:solidFill>
                <a:srgbClr val="022B68"/>
              </a:solidFill>
              <a:latin typeface="+mj-lt"/>
            </a:endParaRPr>
          </a:p>
        </p:txBody>
      </p:sp>
      <p:sp>
        <p:nvSpPr>
          <p:cNvPr id="5" name="TextBox 4"/>
          <p:cNvSpPr txBox="1"/>
          <p:nvPr/>
        </p:nvSpPr>
        <p:spPr>
          <a:xfrm>
            <a:off x="5486400" y="3200398"/>
            <a:ext cx="2895600" cy="954107"/>
          </a:xfrm>
          <a:prstGeom prst="rect">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dirty="0" smtClean="0">
                <a:solidFill>
                  <a:srgbClr val="022B68"/>
                </a:solidFill>
                <a:latin typeface="+mj-lt"/>
              </a:rPr>
              <a:t>A Priori </a:t>
            </a:r>
          </a:p>
          <a:p>
            <a:pPr algn="ctr"/>
            <a:r>
              <a:rPr lang="en-US" sz="2800" dirty="0" smtClean="0">
                <a:solidFill>
                  <a:srgbClr val="022B68"/>
                </a:solidFill>
                <a:latin typeface="+mj-lt"/>
              </a:rPr>
              <a:t>Power Analysis</a:t>
            </a:r>
            <a:endParaRPr lang="en-US" sz="2800" dirty="0">
              <a:solidFill>
                <a:srgbClr val="022B68"/>
              </a:solidFill>
              <a:latin typeface="+mj-lt"/>
            </a:endParaRPr>
          </a:p>
        </p:txBody>
      </p:sp>
      <p:sp>
        <p:nvSpPr>
          <p:cNvPr id="6" name="Curved Down Arrow 5"/>
          <p:cNvSpPr/>
          <p:nvPr/>
        </p:nvSpPr>
        <p:spPr>
          <a:xfrm>
            <a:off x="2819400" y="1505751"/>
            <a:ext cx="3733800" cy="1524000"/>
          </a:xfrm>
          <a:prstGeom prst="curved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
        <p:nvSpPr>
          <p:cNvPr id="7" name="Curved Down Arrow 6"/>
          <p:cNvSpPr/>
          <p:nvPr/>
        </p:nvSpPr>
        <p:spPr>
          <a:xfrm rot="10800000">
            <a:off x="2659224" y="4495799"/>
            <a:ext cx="3733800" cy="1524000"/>
          </a:xfrm>
          <a:prstGeom prst="curved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464978" y="4267200"/>
            <a:ext cx="2133600" cy="2308324"/>
          </a:xfrm>
          <a:prstGeom prst="rect">
            <a:avLst/>
          </a:prstGeom>
          <a:noFill/>
        </p:spPr>
        <p:txBody>
          <a:bodyPr wrap="square" rtlCol="0">
            <a:spAutoFit/>
          </a:bodyPr>
          <a:lstStyle/>
          <a:p>
            <a:pPr algn="ctr"/>
            <a:r>
              <a:rPr lang="en-US" b="1" dirty="0" smtClean="0">
                <a:solidFill>
                  <a:srgbClr val="0097CC"/>
                </a:solidFill>
              </a:rPr>
              <a:t>Relates the Magnitude of the Relationship or </a:t>
            </a:r>
            <a:r>
              <a:rPr lang="en-US" b="1" dirty="0">
                <a:solidFill>
                  <a:srgbClr val="0097CC"/>
                </a:solidFill>
              </a:rPr>
              <a:t>Practical </a:t>
            </a:r>
            <a:r>
              <a:rPr lang="en-US" b="1" dirty="0" smtClean="0">
                <a:solidFill>
                  <a:srgbClr val="0097CC"/>
                </a:solidFill>
              </a:rPr>
              <a:t>Significance</a:t>
            </a:r>
          </a:p>
          <a:p>
            <a:pPr algn="ctr"/>
            <a:r>
              <a:rPr lang="en-US" b="1" dirty="0" smtClean="0">
                <a:solidFill>
                  <a:srgbClr val="0097CC"/>
                </a:solidFill>
              </a:rPr>
              <a:t>(resistant to sample size)</a:t>
            </a:r>
            <a:endParaRPr lang="en-US" b="1" dirty="0">
              <a:solidFill>
                <a:srgbClr val="0097CC"/>
              </a:solidFill>
            </a:endParaRPr>
          </a:p>
          <a:p>
            <a:pPr algn="ctr"/>
            <a:endParaRPr lang="en-US" b="1" dirty="0">
              <a:solidFill>
                <a:srgbClr val="0097CC"/>
              </a:solidFill>
            </a:endParaRPr>
          </a:p>
        </p:txBody>
      </p:sp>
      <p:sp>
        <p:nvSpPr>
          <p:cNvPr id="10" name="TextBox 9"/>
          <p:cNvSpPr txBox="1"/>
          <p:nvPr/>
        </p:nvSpPr>
        <p:spPr>
          <a:xfrm>
            <a:off x="1447800" y="1182585"/>
            <a:ext cx="2133600" cy="646331"/>
          </a:xfrm>
          <a:prstGeom prst="rect">
            <a:avLst/>
          </a:prstGeom>
          <a:noFill/>
        </p:spPr>
        <p:txBody>
          <a:bodyPr wrap="square" rtlCol="0">
            <a:spAutoFit/>
          </a:bodyPr>
          <a:lstStyle/>
          <a:p>
            <a:pPr algn="ctr"/>
            <a:r>
              <a:rPr lang="en-US" b="1" dirty="0" smtClean="0">
                <a:solidFill>
                  <a:srgbClr val="0097CC"/>
                </a:solidFill>
              </a:rPr>
              <a:t>Allows for Meta-analysis</a:t>
            </a:r>
            <a:endParaRPr lang="en-US" b="1" dirty="0">
              <a:solidFill>
                <a:srgbClr val="0097CC"/>
              </a:solidFill>
            </a:endParaRPr>
          </a:p>
        </p:txBody>
      </p:sp>
      <p:sp>
        <p:nvSpPr>
          <p:cNvPr id="11" name="TextBox 10"/>
          <p:cNvSpPr txBox="1"/>
          <p:nvPr/>
        </p:nvSpPr>
        <p:spPr>
          <a:xfrm>
            <a:off x="6777136" y="2191745"/>
            <a:ext cx="2133600" cy="923330"/>
          </a:xfrm>
          <a:prstGeom prst="rect">
            <a:avLst/>
          </a:prstGeom>
          <a:noFill/>
        </p:spPr>
        <p:txBody>
          <a:bodyPr wrap="square" rtlCol="0">
            <a:spAutoFit/>
          </a:bodyPr>
          <a:lstStyle/>
          <a:p>
            <a:pPr algn="ctr"/>
            <a:r>
              <a:rPr lang="en-US" b="1" dirty="0" smtClean="0">
                <a:solidFill>
                  <a:srgbClr val="0097CC"/>
                </a:solidFill>
              </a:rPr>
              <a:t>Plan the sample size of a new study</a:t>
            </a:r>
            <a:endParaRPr lang="en-US" b="1" dirty="0">
              <a:solidFill>
                <a:srgbClr val="0097CC"/>
              </a:solidFill>
            </a:endParaRPr>
          </a:p>
        </p:txBody>
      </p:sp>
      <p:sp>
        <p:nvSpPr>
          <p:cNvPr id="12" name="TextBox 11"/>
          <p:cNvSpPr txBox="1"/>
          <p:nvPr/>
        </p:nvSpPr>
        <p:spPr>
          <a:xfrm>
            <a:off x="3775789" y="2331614"/>
            <a:ext cx="1600200" cy="2862322"/>
          </a:xfrm>
          <a:prstGeom prst="rect">
            <a:avLst/>
          </a:prstGeom>
          <a:noFill/>
        </p:spPr>
        <p:txBody>
          <a:bodyPr wrap="square" rtlCol="0">
            <a:spAutoFit/>
          </a:bodyPr>
          <a:lstStyle/>
          <a:p>
            <a:pPr algn="ctr"/>
            <a:r>
              <a:rPr lang="en-US" b="1" u="sng" dirty="0" smtClean="0"/>
              <a:t>Recipe</a:t>
            </a:r>
          </a:p>
          <a:p>
            <a:pPr algn="ctr"/>
            <a:endParaRPr lang="en-US" dirty="0"/>
          </a:p>
          <a:p>
            <a:pPr algn="ctr"/>
            <a:r>
              <a:rPr lang="en-US" dirty="0" smtClean="0">
                <a:solidFill>
                  <a:srgbClr val="00642D"/>
                </a:solidFill>
              </a:rPr>
              <a:t>Significance Level</a:t>
            </a:r>
          </a:p>
          <a:p>
            <a:pPr algn="ctr"/>
            <a:endParaRPr lang="en-US" dirty="0">
              <a:solidFill>
                <a:srgbClr val="00642D"/>
              </a:solidFill>
            </a:endParaRPr>
          </a:p>
          <a:p>
            <a:pPr algn="ctr"/>
            <a:r>
              <a:rPr lang="en-US" dirty="0" smtClean="0">
                <a:solidFill>
                  <a:srgbClr val="00642D"/>
                </a:solidFill>
              </a:rPr>
              <a:t>Power</a:t>
            </a:r>
          </a:p>
          <a:p>
            <a:pPr algn="ctr"/>
            <a:endParaRPr lang="en-US" dirty="0">
              <a:solidFill>
                <a:srgbClr val="00642D"/>
              </a:solidFill>
            </a:endParaRPr>
          </a:p>
          <a:p>
            <a:pPr algn="ctr"/>
            <a:r>
              <a:rPr lang="en-US" dirty="0" smtClean="0">
                <a:solidFill>
                  <a:srgbClr val="00642D"/>
                </a:solidFill>
              </a:rPr>
              <a:t>Effect Size</a:t>
            </a:r>
          </a:p>
          <a:p>
            <a:pPr algn="ctr"/>
            <a:endParaRPr lang="en-US" dirty="0">
              <a:solidFill>
                <a:srgbClr val="00642D"/>
              </a:solidFill>
            </a:endParaRPr>
          </a:p>
          <a:p>
            <a:pPr algn="ctr"/>
            <a:r>
              <a:rPr lang="en-US" dirty="0" smtClean="0">
                <a:solidFill>
                  <a:srgbClr val="00642D"/>
                </a:solidFill>
              </a:rPr>
              <a:t>Sample Size</a:t>
            </a:r>
            <a:endParaRPr lang="en-US" dirty="0">
              <a:solidFill>
                <a:srgbClr val="00642D"/>
              </a:solidFill>
            </a:endParaRPr>
          </a:p>
        </p:txBody>
      </p:sp>
      <p:sp>
        <p:nvSpPr>
          <p:cNvPr id="13" name="TextBox 12"/>
          <p:cNvSpPr txBox="1"/>
          <p:nvPr/>
        </p:nvSpPr>
        <p:spPr>
          <a:xfrm>
            <a:off x="706795" y="2170326"/>
            <a:ext cx="1981200" cy="923330"/>
          </a:xfrm>
          <a:prstGeom prst="rect">
            <a:avLst/>
          </a:prstGeom>
          <a:noFill/>
        </p:spPr>
        <p:txBody>
          <a:bodyPr wrap="square" rtlCol="0">
            <a:spAutoFit/>
          </a:bodyPr>
          <a:lstStyle/>
          <a:p>
            <a:pPr algn="ctr"/>
            <a:r>
              <a:rPr lang="en-US" dirty="0" smtClean="0">
                <a:solidFill>
                  <a:srgbClr val="FF0000"/>
                </a:solidFill>
              </a:rPr>
              <a:t>Assume the NULL hypothesis is true</a:t>
            </a:r>
          </a:p>
        </p:txBody>
      </p:sp>
      <p:sp>
        <p:nvSpPr>
          <p:cNvPr id="14" name="TextBox 13"/>
          <p:cNvSpPr txBox="1"/>
          <p:nvPr/>
        </p:nvSpPr>
        <p:spPr>
          <a:xfrm>
            <a:off x="6625513" y="4239828"/>
            <a:ext cx="1981200" cy="1200329"/>
          </a:xfrm>
          <a:prstGeom prst="rect">
            <a:avLst/>
          </a:prstGeom>
          <a:noFill/>
        </p:spPr>
        <p:txBody>
          <a:bodyPr wrap="square" rtlCol="0">
            <a:spAutoFit/>
          </a:bodyPr>
          <a:lstStyle/>
          <a:p>
            <a:pPr algn="ctr"/>
            <a:r>
              <a:rPr lang="en-US" dirty="0" smtClean="0">
                <a:solidFill>
                  <a:srgbClr val="FF0000"/>
                </a:solidFill>
              </a:rPr>
              <a:t>Assume the ALTERNATIVE hypothesis is true</a:t>
            </a:r>
          </a:p>
        </p:txBody>
      </p:sp>
    </p:spTree>
    <p:extLst>
      <p:ext uri="{BB962C8B-B14F-4D97-AF65-F5344CB8AC3E}">
        <p14:creationId xmlns:p14="http://schemas.microsoft.com/office/powerpoint/2010/main" val="195745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Power Analysis</a:t>
            </a:r>
            <a:endParaRPr lang="en-US" dirty="0"/>
          </a:p>
        </p:txBody>
      </p:sp>
      <p:sp>
        <p:nvSpPr>
          <p:cNvPr id="9" name="Content Placeholder 8"/>
          <p:cNvSpPr>
            <a:spLocks noGrp="1"/>
          </p:cNvSpPr>
          <p:nvPr>
            <p:ph idx="1"/>
          </p:nvPr>
        </p:nvSpPr>
        <p:spPr>
          <a:xfrm>
            <a:off x="304800" y="1081836"/>
            <a:ext cx="7556313" cy="2322512"/>
          </a:xfrm>
        </p:spPr>
        <p:txBody>
          <a:bodyPr>
            <a:normAutofit/>
          </a:bodyPr>
          <a:lstStyle/>
          <a:p>
            <a:r>
              <a:rPr lang="en-US" dirty="0" smtClean="0"/>
              <a:t>A process </a:t>
            </a:r>
            <a:r>
              <a:rPr lang="en-US" dirty="0"/>
              <a:t>for determining the sample size </a:t>
            </a:r>
            <a:r>
              <a:rPr lang="en-US" dirty="0" smtClean="0"/>
              <a:t>needed for </a:t>
            </a:r>
            <a:r>
              <a:rPr lang="en-US" dirty="0"/>
              <a:t>a research </a:t>
            </a:r>
            <a:r>
              <a:rPr lang="en-US" dirty="0" smtClean="0"/>
              <a:t>study</a:t>
            </a:r>
          </a:p>
          <a:p>
            <a:r>
              <a:rPr lang="en-US" dirty="0" smtClean="0"/>
              <a:t>In </a:t>
            </a:r>
            <a:r>
              <a:rPr lang="en-US" dirty="0"/>
              <a:t>most cases, power analysis involves a number of simplifying assumptions, in order to make the problem tractable, and running the analyses numerous times with different variations to cover all of the contingencies.</a:t>
            </a:r>
          </a:p>
        </p:txBody>
      </p:sp>
      <p:sp>
        <p:nvSpPr>
          <p:cNvPr id="11" name="Title 9"/>
          <p:cNvSpPr txBox="1">
            <a:spLocks/>
          </p:cNvSpPr>
          <p:nvPr/>
        </p:nvSpPr>
        <p:spPr>
          <a:xfrm>
            <a:off x="479424" y="3886200"/>
            <a:ext cx="7556313" cy="1116106"/>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rgbClr val="022B68"/>
                </a:solidFill>
                <a:latin typeface="+mj-lt"/>
                <a:ea typeface="+mj-ea"/>
                <a:cs typeface="+mj-cs"/>
              </a:defRPr>
            </a:lvl1pPr>
          </a:lstStyle>
          <a:p>
            <a:r>
              <a:rPr lang="en-US" dirty="0" smtClean="0"/>
              <a:t>G*Power</a:t>
            </a:r>
            <a:endParaRPr lang="en-US" dirty="0"/>
          </a:p>
        </p:txBody>
      </p:sp>
      <p:sp>
        <p:nvSpPr>
          <p:cNvPr id="12" name="Content Placeholder 8"/>
          <p:cNvSpPr txBox="1">
            <a:spLocks/>
          </p:cNvSpPr>
          <p:nvPr/>
        </p:nvSpPr>
        <p:spPr>
          <a:xfrm>
            <a:off x="498475" y="4434729"/>
            <a:ext cx="5749926" cy="2322512"/>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rgbClr val="99864B"/>
              </a:buClr>
              <a:buSzPct val="75000"/>
              <a:buFont typeface="Wingdings" pitchFamily="2" charset="2"/>
              <a:buChar char="n"/>
              <a:defRPr sz="2000" kern="1200">
                <a:solidFill>
                  <a:srgbClr val="54432F"/>
                </a:solidFill>
                <a:latin typeface="+mn-lt"/>
                <a:ea typeface="+mn-ea"/>
                <a:cs typeface="+mn-cs"/>
              </a:defRPr>
            </a:lvl1pPr>
            <a:lvl2pPr marL="457200" indent="-228600" algn="l" defTabSz="914400" rtl="0" eaLnBrk="1" latinLnBrk="0" hangingPunct="1">
              <a:spcBef>
                <a:spcPts val="600"/>
              </a:spcBef>
              <a:buClr>
                <a:srgbClr val="99864B"/>
              </a:buClr>
              <a:buSzPct val="75000"/>
              <a:buFont typeface="Wingdings" pitchFamily="2" charset="2"/>
              <a:buChar char="n"/>
              <a:defRPr sz="1800" kern="1200">
                <a:solidFill>
                  <a:srgbClr val="54432F"/>
                </a:solidFill>
                <a:latin typeface="+mn-lt"/>
                <a:ea typeface="+mn-ea"/>
                <a:cs typeface="+mn-cs"/>
              </a:defRPr>
            </a:lvl2pPr>
            <a:lvl3pPr marL="685800" indent="-228600" algn="l" defTabSz="914400" rtl="0" eaLnBrk="1" latinLnBrk="0" hangingPunct="1">
              <a:spcBef>
                <a:spcPts val="600"/>
              </a:spcBef>
              <a:buClr>
                <a:srgbClr val="99864B"/>
              </a:buClr>
              <a:buSzPct val="75000"/>
              <a:buFont typeface="Wingdings" pitchFamily="2" charset="2"/>
              <a:buChar char="n"/>
              <a:defRPr sz="1800" kern="1200">
                <a:solidFill>
                  <a:srgbClr val="54432F"/>
                </a:solidFill>
                <a:latin typeface="+mn-lt"/>
                <a:ea typeface="+mn-ea"/>
                <a:cs typeface="+mn-cs"/>
              </a:defRPr>
            </a:lvl3pPr>
            <a:lvl4pPr marL="914400" indent="-228600" algn="l" defTabSz="914400" rtl="0" eaLnBrk="1" latinLnBrk="0" hangingPunct="1">
              <a:spcBef>
                <a:spcPts val="600"/>
              </a:spcBef>
              <a:buClr>
                <a:srgbClr val="99864B"/>
              </a:buClr>
              <a:buSzPct val="75000"/>
              <a:buFont typeface="Wingdings" pitchFamily="2" charset="2"/>
              <a:buChar char="n"/>
              <a:defRPr sz="1800" kern="1200">
                <a:solidFill>
                  <a:srgbClr val="54432F"/>
                </a:solidFill>
                <a:latin typeface="+mn-lt"/>
                <a:ea typeface="+mn-ea"/>
                <a:cs typeface="+mn-cs"/>
              </a:defRPr>
            </a:lvl4pPr>
            <a:lvl5pPr marL="1143000" indent="-228600" algn="l" defTabSz="914400" rtl="0" eaLnBrk="1" latinLnBrk="0" hangingPunct="1">
              <a:spcBef>
                <a:spcPts val="600"/>
              </a:spcBef>
              <a:buClr>
                <a:srgbClr val="99864B"/>
              </a:buClr>
              <a:buSzPct val="75000"/>
              <a:buFont typeface="Wingdings" pitchFamily="2" charset="2"/>
              <a:buChar char="n"/>
              <a:defRPr sz="1800" kern="1200">
                <a:solidFill>
                  <a:srgbClr val="54432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Free software for power analysis</a:t>
            </a:r>
          </a:p>
          <a:p>
            <a:r>
              <a:rPr lang="en-US" dirty="0"/>
              <a:t>free for </a:t>
            </a:r>
            <a:r>
              <a:rPr lang="en-US" dirty="0" err="1" smtClean="0"/>
              <a:t>bothh</a:t>
            </a:r>
            <a:r>
              <a:rPr lang="en-US" dirty="0" smtClean="0"/>
              <a:t> PC </a:t>
            </a:r>
            <a:r>
              <a:rPr lang="en-US" dirty="0"/>
              <a:t>&amp; Mac </a:t>
            </a:r>
          </a:p>
          <a:p>
            <a:r>
              <a:rPr lang="en-US" dirty="0" smtClean="0">
                <a:hlinkClick r:id="rId2"/>
              </a:rPr>
              <a:t>http</a:t>
            </a:r>
            <a:r>
              <a:rPr lang="en-US" dirty="0">
                <a:hlinkClick r:id="rId2"/>
              </a:rPr>
              <a:t>://www.gpower.hhu.de/</a:t>
            </a:r>
            <a:r>
              <a:rPr lang="en-US" dirty="0"/>
              <a:t> </a:t>
            </a:r>
          </a:p>
        </p:txBody>
      </p:sp>
      <p:pic>
        <p:nvPicPr>
          <p:cNvPr id="13" name="Picture 4" descr="http://www.ohio.edu/people/jeng/images/gpicon-12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563" y="3733800"/>
            <a:ext cx="1749237" cy="1749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6434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138" y="474329"/>
            <a:ext cx="2133600" cy="560294"/>
          </a:xfrm>
        </p:spPr>
        <p:txBody>
          <a:bodyPr/>
          <a:lstStyle/>
          <a:p>
            <a:r>
              <a:rPr lang="en-US" dirty="0" smtClean="0"/>
              <a:t>G*Power</a:t>
            </a:r>
            <a:endParaRPr lang="en-US" dirty="0"/>
          </a:p>
        </p:txBody>
      </p:sp>
      <p:sp>
        <p:nvSpPr>
          <p:cNvPr id="3" name="Content Placeholder 2"/>
          <p:cNvSpPr>
            <a:spLocks noGrp="1"/>
          </p:cNvSpPr>
          <p:nvPr>
            <p:ph idx="1"/>
          </p:nvPr>
        </p:nvSpPr>
        <p:spPr>
          <a:xfrm>
            <a:off x="220825" y="1535552"/>
            <a:ext cx="7856376" cy="4636648"/>
          </a:xfrm>
        </p:spPr>
        <p:txBody>
          <a:bodyPr>
            <a:normAutofit fontScale="92500" lnSpcReduction="20000"/>
          </a:bodyPr>
          <a:lstStyle/>
          <a:p>
            <a:pPr marL="0" indent="0">
              <a:buNone/>
            </a:pPr>
            <a:r>
              <a:rPr lang="en-US" dirty="0" smtClean="0"/>
              <a:t>A </a:t>
            </a:r>
            <a:r>
              <a:rPr lang="en-US" dirty="0"/>
              <a:t>clinical dietician wants to compare two different diets, A and B, for diabetic patients.  She hypothesizes that diet A (Group 1) will be </a:t>
            </a:r>
            <a:r>
              <a:rPr lang="en-US" b="1" dirty="0"/>
              <a:t>better</a:t>
            </a:r>
            <a:r>
              <a:rPr lang="en-US" dirty="0"/>
              <a:t> than diet B (Group 2), in terms of lower blood glucose.  </a:t>
            </a:r>
            <a:endParaRPr lang="en-US" dirty="0" smtClean="0"/>
          </a:p>
          <a:p>
            <a:pPr marL="0" indent="0">
              <a:buNone/>
            </a:pPr>
            <a:r>
              <a:rPr lang="en-US" dirty="0" smtClean="0"/>
              <a:t>She </a:t>
            </a:r>
            <a:r>
              <a:rPr lang="en-US" dirty="0"/>
              <a:t>plans to get a </a:t>
            </a:r>
            <a:r>
              <a:rPr lang="en-US" b="1" dirty="0"/>
              <a:t>random sample </a:t>
            </a:r>
            <a:r>
              <a:rPr lang="en-US" dirty="0"/>
              <a:t>of diabetic patients and randomly assign them to one of the two diets.  At the end of the experiment, which lasts 6 weeks, a fasting blood glucose test will be conducted on each patient.  </a:t>
            </a:r>
            <a:endParaRPr lang="en-US" dirty="0" smtClean="0"/>
          </a:p>
          <a:p>
            <a:pPr marL="0" indent="0">
              <a:buNone/>
            </a:pPr>
            <a:r>
              <a:rPr lang="en-US" dirty="0" smtClean="0"/>
              <a:t>She </a:t>
            </a:r>
            <a:r>
              <a:rPr lang="en-US" dirty="0"/>
              <a:t>also expects that the </a:t>
            </a:r>
            <a:r>
              <a:rPr lang="en-US" b="1" dirty="0"/>
              <a:t>average difference </a:t>
            </a:r>
            <a:r>
              <a:rPr lang="en-US" dirty="0"/>
              <a:t>in blood glucose measure between the two group will be about </a:t>
            </a:r>
            <a:r>
              <a:rPr lang="en-US" b="1" dirty="0"/>
              <a:t>10 </a:t>
            </a:r>
            <a:r>
              <a:rPr lang="en-US" dirty="0"/>
              <a:t>mg/dl.  </a:t>
            </a:r>
            <a:endParaRPr lang="en-US" dirty="0" smtClean="0"/>
          </a:p>
          <a:p>
            <a:pPr marL="0" indent="0">
              <a:buNone/>
            </a:pPr>
            <a:r>
              <a:rPr lang="en-US" dirty="0" smtClean="0"/>
              <a:t>Furthermore</a:t>
            </a:r>
            <a:r>
              <a:rPr lang="en-US" dirty="0"/>
              <a:t>, she also assumes the </a:t>
            </a:r>
            <a:r>
              <a:rPr lang="en-US" b="1" dirty="0"/>
              <a:t>standard deviation </a:t>
            </a:r>
            <a:r>
              <a:rPr lang="en-US" dirty="0"/>
              <a:t>of blood glucose distribution for diet A to be </a:t>
            </a:r>
            <a:r>
              <a:rPr lang="en-US" b="1" dirty="0"/>
              <a:t>15</a:t>
            </a:r>
            <a:r>
              <a:rPr lang="en-US" dirty="0"/>
              <a:t> and the standard deviation for diet B to be </a:t>
            </a:r>
            <a:r>
              <a:rPr lang="en-US" b="1" dirty="0"/>
              <a:t>17</a:t>
            </a:r>
            <a:r>
              <a:rPr lang="en-US" dirty="0"/>
              <a:t>.  </a:t>
            </a:r>
            <a:endParaRPr lang="en-US" dirty="0" smtClean="0"/>
          </a:p>
          <a:p>
            <a:pPr marL="0" indent="0">
              <a:buNone/>
            </a:pPr>
            <a:r>
              <a:rPr lang="en-US" dirty="0" smtClean="0"/>
              <a:t>The </a:t>
            </a:r>
            <a:r>
              <a:rPr lang="en-US" dirty="0"/>
              <a:t>dietician wants to know the number of subjects needed in each group assuming equal sized groups.</a:t>
            </a:r>
          </a:p>
        </p:txBody>
      </p:sp>
      <p:pic>
        <p:nvPicPr>
          <p:cNvPr id="8196" name="Picture 4" descr="http://www.ohio.edu/people/jeng/images/gpicon-12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4" y="44022"/>
            <a:ext cx="990600" cy="99060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a:xfrm>
            <a:off x="228600" y="975259"/>
            <a:ext cx="8518641" cy="774700"/>
          </a:xfrm>
        </p:spPr>
        <p:txBody>
          <a:bodyPr/>
          <a:lstStyle/>
          <a:p>
            <a:r>
              <a:rPr lang="en-US" dirty="0"/>
              <a:t>Power analysis for two-group independent sample t-test</a:t>
            </a:r>
          </a:p>
        </p:txBody>
      </p:sp>
      <p:sp>
        <p:nvSpPr>
          <p:cNvPr id="9" name="TextBox 8"/>
          <p:cNvSpPr txBox="1"/>
          <p:nvPr/>
        </p:nvSpPr>
        <p:spPr>
          <a:xfrm>
            <a:off x="4038600" y="381000"/>
            <a:ext cx="2895600" cy="584775"/>
          </a:xfrm>
          <a:prstGeom prst="rect">
            <a:avLst/>
          </a:prstGeom>
          <a:noFill/>
        </p:spPr>
        <p:txBody>
          <a:bodyPr wrap="square" rtlCol="0">
            <a:spAutoFit/>
          </a:bodyPr>
          <a:lstStyle/>
          <a:p>
            <a:pPr algn="ctr"/>
            <a:r>
              <a:rPr lang="en-US" sz="3200" b="1" dirty="0" smtClean="0">
                <a:solidFill>
                  <a:srgbClr val="FF0000"/>
                </a:solidFill>
              </a:rPr>
              <a:t>A priori</a:t>
            </a:r>
            <a:endParaRPr lang="en-US" sz="3200" b="1" dirty="0">
              <a:solidFill>
                <a:srgbClr val="FF0000"/>
              </a:solidFill>
            </a:endParaRPr>
          </a:p>
        </p:txBody>
      </p:sp>
    </p:spTree>
    <p:extLst>
      <p:ext uri="{BB962C8B-B14F-4D97-AF65-F5344CB8AC3E}">
        <p14:creationId xmlns:p14="http://schemas.microsoft.com/office/powerpoint/2010/main" val="61298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35837" y="1600200"/>
            <a:ext cx="6081713" cy="5066959"/>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1354138" y="474329"/>
            <a:ext cx="2133600" cy="560294"/>
          </a:xfrm>
        </p:spPr>
        <p:txBody>
          <a:bodyPr/>
          <a:lstStyle/>
          <a:p>
            <a:r>
              <a:rPr lang="en-US" dirty="0" smtClean="0"/>
              <a:t>G*Power</a:t>
            </a:r>
            <a:endParaRPr lang="en-US" dirty="0"/>
          </a:p>
        </p:txBody>
      </p:sp>
      <p:pic>
        <p:nvPicPr>
          <p:cNvPr id="8196" name="Picture 4" descr="http://www.ohio.edu/people/jeng/images/gpicon-12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4" y="44022"/>
            <a:ext cx="990600" cy="99060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a:xfrm>
            <a:off x="228600" y="975259"/>
            <a:ext cx="8518641" cy="774700"/>
          </a:xfrm>
        </p:spPr>
        <p:txBody>
          <a:bodyPr/>
          <a:lstStyle/>
          <a:p>
            <a:r>
              <a:rPr lang="en-US" dirty="0"/>
              <a:t>Power analysis for two-group independent sample t-test</a:t>
            </a:r>
          </a:p>
        </p:txBody>
      </p:sp>
      <p:graphicFrame>
        <p:nvGraphicFramePr>
          <p:cNvPr id="5" name="Table 4"/>
          <p:cNvGraphicFramePr>
            <a:graphicFrameLocks noGrp="1"/>
          </p:cNvGraphicFramePr>
          <p:nvPr>
            <p:extLst>
              <p:ext uri="{D42A27DB-BD31-4B8C-83A1-F6EECF244321}">
                <p14:modId xmlns:p14="http://schemas.microsoft.com/office/powerpoint/2010/main" val="2836229400"/>
              </p:ext>
            </p:extLst>
          </p:nvPr>
        </p:nvGraphicFramePr>
        <p:xfrm>
          <a:off x="4815878" y="1619476"/>
          <a:ext cx="4038600" cy="2123440"/>
        </p:xfrm>
        <a:graphic>
          <a:graphicData uri="http://schemas.openxmlformats.org/drawingml/2006/table">
            <a:tbl>
              <a:tblPr firstRow="1" bandRow="1">
                <a:tableStyleId>{5C22544A-7EE6-4342-B048-85BDC9FD1C3A}</a:tableStyleId>
              </a:tblPr>
              <a:tblGrid>
                <a:gridCol w="2209800"/>
                <a:gridCol w="1828800"/>
              </a:tblGrid>
              <a:tr h="370840">
                <a:tc>
                  <a:txBody>
                    <a:bodyPr/>
                    <a:lstStyle/>
                    <a:p>
                      <a:r>
                        <a:rPr lang="en-US" dirty="0" smtClean="0"/>
                        <a:t>4 Ingredients</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dirty="0" smtClean="0"/>
                        <a:t>Value</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r>
                        <a:rPr lang="en-US" dirty="0" smtClean="0"/>
                        <a:t>Significance Level</a:t>
                      </a:r>
                      <a:endParaRPr lang="en-US" dirty="0"/>
                    </a:p>
                  </a:txBody>
                  <a:tcPr>
                    <a:lnL w="12700" cap="flat" cmpd="sng" algn="ctr">
                      <a:solidFill>
                        <a:schemeClr val="tx1"/>
                      </a:solidFill>
                      <a:prstDash val="solid"/>
                      <a:round/>
                      <a:headEnd type="none" w="med" len="med"/>
                      <a:tailEnd type="none" w="med" len="med"/>
                    </a:lnL>
                  </a:tcPr>
                </a:tc>
                <a:tc>
                  <a:txBody>
                    <a:bodyPr/>
                    <a:lstStyle/>
                    <a:p>
                      <a:r>
                        <a:rPr lang="en-US" dirty="0" smtClean="0"/>
                        <a:t>0.05 (two tails)</a:t>
                      </a:r>
                      <a:endParaRPr lang="en-US" dirty="0"/>
                    </a:p>
                  </a:txBody>
                  <a:tcPr>
                    <a:lnR w="12700" cap="flat" cmpd="sng" algn="ctr">
                      <a:solidFill>
                        <a:schemeClr val="tx1"/>
                      </a:solidFill>
                      <a:prstDash val="solid"/>
                      <a:round/>
                      <a:headEnd type="none" w="med" len="med"/>
                      <a:tailEnd type="none" w="med" len="med"/>
                    </a:lnR>
                  </a:tcPr>
                </a:tc>
              </a:tr>
              <a:tr h="370840">
                <a:tc>
                  <a:txBody>
                    <a:bodyPr/>
                    <a:lstStyle/>
                    <a:p>
                      <a:r>
                        <a:rPr lang="en-US" dirty="0" smtClean="0"/>
                        <a:t>Power</a:t>
                      </a:r>
                      <a:endParaRPr lang="en-US" dirty="0"/>
                    </a:p>
                  </a:txBody>
                  <a:tcPr>
                    <a:lnL w="12700" cap="flat" cmpd="sng" algn="ctr">
                      <a:solidFill>
                        <a:schemeClr val="tx1"/>
                      </a:solidFill>
                      <a:prstDash val="solid"/>
                      <a:round/>
                      <a:headEnd type="none" w="med" len="med"/>
                      <a:tailEnd type="none" w="med" len="med"/>
                    </a:lnL>
                  </a:tcPr>
                </a:tc>
                <a:tc>
                  <a:txBody>
                    <a:bodyPr/>
                    <a:lstStyle/>
                    <a:p>
                      <a:r>
                        <a:rPr lang="en-US" dirty="0" smtClean="0"/>
                        <a:t>0.80</a:t>
                      </a:r>
                      <a:endParaRPr lang="en-US" dirty="0"/>
                    </a:p>
                  </a:txBody>
                  <a:tcPr>
                    <a:lnR w="12700" cap="flat" cmpd="sng" algn="ctr">
                      <a:solidFill>
                        <a:schemeClr val="tx1"/>
                      </a:solidFill>
                      <a:prstDash val="solid"/>
                      <a:round/>
                      <a:headEnd type="none" w="med" len="med"/>
                      <a:tailEnd type="none" w="med" len="med"/>
                    </a:lnR>
                  </a:tcPr>
                </a:tc>
              </a:tr>
              <a:tr h="370840">
                <a:tc>
                  <a:txBody>
                    <a:bodyPr/>
                    <a:lstStyle/>
                    <a:p>
                      <a:r>
                        <a:rPr lang="en-US" dirty="0" smtClean="0"/>
                        <a:t>Effect Size</a:t>
                      </a:r>
                      <a:endParaRPr lang="en-US" dirty="0"/>
                    </a:p>
                  </a:txBody>
                  <a:tcPr>
                    <a:lnL w="12700" cap="flat" cmpd="sng" algn="ctr">
                      <a:solidFill>
                        <a:schemeClr val="tx1"/>
                      </a:solidFill>
                      <a:prstDash val="solid"/>
                      <a:round/>
                      <a:headEnd type="none" w="med" len="med"/>
                      <a:tailEnd type="none" w="med" len="med"/>
                    </a:lnL>
                  </a:tcPr>
                </a:tc>
                <a:tc>
                  <a:txBody>
                    <a:bodyPr/>
                    <a:lstStyle/>
                    <a:p>
                      <a:r>
                        <a:rPr lang="en-US" dirty="0" smtClean="0"/>
                        <a:t>Diff</a:t>
                      </a:r>
                      <a:r>
                        <a:rPr lang="en-US" baseline="0" dirty="0" smtClean="0"/>
                        <a:t> mean = 10</a:t>
                      </a:r>
                    </a:p>
                    <a:p>
                      <a:r>
                        <a:rPr lang="en-US" baseline="0" dirty="0" smtClean="0"/>
                        <a:t>SE’s = 15 &amp; 17</a:t>
                      </a:r>
                      <a:endParaRPr lang="en-US" dirty="0"/>
                    </a:p>
                  </a:txBody>
                  <a:tcPr>
                    <a:lnR w="12700" cap="flat" cmpd="sng" algn="ctr">
                      <a:solidFill>
                        <a:schemeClr val="tx1"/>
                      </a:solidFill>
                      <a:prstDash val="solid"/>
                      <a:round/>
                      <a:headEnd type="none" w="med" len="med"/>
                      <a:tailEnd type="none" w="med" len="med"/>
                    </a:lnR>
                  </a:tcPr>
                </a:tc>
              </a:tr>
              <a:tr h="370840">
                <a:tc>
                  <a:txBody>
                    <a:bodyPr/>
                    <a:lstStyle/>
                    <a:p>
                      <a:r>
                        <a:rPr lang="en-US" dirty="0" smtClean="0"/>
                        <a:t>Sample Size</a:t>
                      </a:r>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FF00"/>
                    </a:solidFill>
                  </a:tcPr>
                </a:tc>
                <a:tc>
                  <a:txBody>
                    <a:bodyPr/>
                    <a:lstStyle/>
                    <a:p>
                      <a:r>
                        <a:rPr lang="en-US" dirty="0" smtClean="0"/>
                        <a:t>???</a:t>
                      </a:r>
                      <a:r>
                        <a:rPr lang="en-US" baseline="0" dirty="0" smtClean="0"/>
                        <a:t> (2 = sizes)</a:t>
                      </a:r>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141393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Research</a:t>
            </a:r>
            <a:endParaRPr lang="en-US" dirty="0"/>
          </a:p>
        </p:txBody>
      </p:sp>
      <p:sp>
        <p:nvSpPr>
          <p:cNvPr id="3" name="Content Placeholder 2"/>
          <p:cNvSpPr>
            <a:spLocks noGrp="1"/>
          </p:cNvSpPr>
          <p:nvPr>
            <p:ph idx="1"/>
          </p:nvPr>
        </p:nvSpPr>
        <p:spPr>
          <a:xfrm>
            <a:off x="498473" y="1371600"/>
            <a:ext cx="7556313" cy="5181600"/>
          </a:xfrm>
        </p:spPr>
        <p:txBody>
          <a:bodyPr>
            <a:normAutofit/>
          </a:bodyPr>
          <a:lstStyle/>
          <a:p>
            <a:r>
              <a:rPr lang="en-US" b="1" u="sng" dirty="0" smtClean="0"/>
              <a:t>Research Question</a:t>
            </a:r>
          </a:p>
          <a:p>
            <a:pPr lvl="1"/>
            <a:r>
              <a:rPr lang="en-US" dirty="0" smtClean="0"/>
              <a:t>Clear, focused &amp; concise question that drives the study</a:t>
            </a:r>
          </a:p>
          <a:p>
            <a:pPr lvl="1"/>
            <a:r>
              <a:rPr lang="en-US" dirty="0" smtClean="0"/>
              <a:t>Contains variables and relationships being tested</a:t>
            </a:r>
          </a:p>
          <a:p>
            <a:pPr lvl="1"/>
            <a:endParaRPr lang="en-US" dirty="0" smtClean="0"/>
          </a:p>
          <a:p>
            <a:r>
              <a:rPr lang="en-US" b="1" u="sng" dirty="0" smtClean="0"/>
              <a:t>The Hypothesis</a:t>
            </a:r>
          </a:p>
          <a:p>
            <a:pPr lvl="1"/>
            <a:r>
              <a:rPr lang="en-US" dirty="0" smtClean="0"/>
              <a:t>Prediction of relationship(s) among variables</a:t>
            </a:r>
          </a:p>
          <a:p>
            <a:pPr lvl="1"/>
            <a:r>
              <a:rPr lang="en-US" dirty="0" smtClean="0"/>
              <a:t>“alternate hypothesis” or H</a:t>
            </a:r>
            <a:r>
              <a:rPr lang="en-US" baseline="-25000" dirty="0" smtClean="0"/>
              <a:t>1</a:t>
            </a:r>
            <a:endParaRPr lang="en-US" dirty="0" smtClean="0"/>
          </a:p>
          <a:p>
            <a:pPr lvl="1"/>
            <a:r>
              <a:rPr lang="en-US" dirty="0" smtClean="0"/>
              <a:t>What’s being tested DOES have an effect</a:t>
            </a:r>
          </a:p>
          <a:p>
            <a:pPr lvl="1"/>
            <a:endParaRPr lang="en-US" dirty="0" smtClean="0"/>
          </a:p>
          <a:p>
            <a:r>
              <a:rPr lang="en-US" b="1" u="sng" dirty="0" smtClean="0"/>
              <a:t>Null Hypothesis (implied) or H</a:t>
            </a:r>
            <a:r>
              <a:rPr lang="en-US" b="1" u="sng" baseline="-25000" dirty="0" smtClean="0"/>
              <a:t>0</a:t>
            </a:r>
            <a:endParaRPr lang="en-US" b="1" u="sng" dirty="0" smtClean="0"/>
          </a:p>
          <a:p>
            <a:pPr lvl="1"/>
            <a:r>
              <a:rPr lang="en-US" dirty="0" smtClean="0"/>
              <a:t>There is NO RELATIONSHIP between variables being tested</a:t>
            </a:r>
          </a:p>
          <a:p>
            <a:pPr lvl="1"/>
            <a:r>
              <a:rPr lang="en-US" dirty="0" smtClean="0"/>
              <a:t>ANY observed relationship was due to CHANGE</a:t>
            </a:r>
            <a:endParaRPr lang="en-US" dirty="0"/>
          </a:p>
        </p:txBody>
      </p:sp>
    </p:spTree>
    <p:extLst>
      <p:ext uri="{BB962C8B-B14F-4D97-AF65-F5344CB8AC3E}">
        <p14:creationId xmlns:p14="http://schemas.microsoft.com/office/powerpoint/2010/main" val="200132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Effect transition="in" filter="fade">
                                      <p:cBhvr>
                                        <p:cTn id="70" dur="1000"/>
                                        <p:tgtEl>
                                          <p:spTgt spid="3">
                                            <p:txEl>
                                              <p:pRg st="11" end="11"/>
                                            </p:txEl>
                                          </p:spTgt>
                                        </p:tgtEl>
                                      </p:cBhvr>
                                    </p:animEffect>
                                    <p:anim calcmode="lin" valueType="num">
                                      <p:cBhvr>
                                        <p:cTn id="7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138" y="474329"/>
            <a:ext cx="2133600" cy="560294"/>
          </a:xfrm>
        </p:spPr>
        <p:txBody>
          <a:bodyPr/>
          <a:lstStyle/>
          <a:p>
            <a:r>
              <a:rPr lang="en-US" dirty="0" smtClean="0"/>
              <a:t>G*Power</a:t>
            </a:r>
            <a:endParaRPr lang="en-US" dirty="0"/>
          </a:p>
        </p:txBody>
      </p:sp>
      <p:pic>
        <p:nvPicPr>
          <p:cNvPr id="8196" name="Picture 4" descr="http://www.ohio.edu/people/jeng/images/gpicon-12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4" y="44022"/>
            <a:ext cx="990600" cy="99060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a:xfrm>
            <a:off x="228600" y="975259"/>
            <a:ext cx="8518641" cy="774700"/>
          </a:xfrm>
        </p:spPr>
        <p:txBody>
          <a:bodyPr/>
          <a:lstStyle/>
          <a:p>
            <a:r>
              <a:rPr lang="en-US" dirty="0"/>
              <a:t>Power analysis for two-group independent sample t-test</a:t>
            </a:r>
          </a:p>
        </p:txBody>
      </p:sp>
      <p:graphicFrame>
        <p:nvGraphicFramePr>
          <p:cNvPr id="5" name="Table 4"/>
          <p:cNvGraphicFramePr>
            <a:graphicFrameLocks noGrp="1"/>
          </p:cNvGraphicFramePr>
          <p:nvPr>
            <p:extLst>
              <p:ext uri="{D42A27DB-BD31-4B8C-83A1-F6EECF244321}">
                <p14:modId xmlns:p14="http://schemas.microsoft.com/office/powerpoint/2010/main" val="2836229400"/>
              </p:ext>
            </p:extLst>
          </p:nvPr>
        </p:nvGraphicFramePr>
        <p:xfrm>
          <a:off x="4815878" y="1619476"/>
          <a:ext cx="4038600" cy="2123440"/>
        </p:xfrm>
        <a:graphic>
          <a:graphicData uri="http://schemas.openxmlformats.org/drawingml/2006/table">
            <a:tbl>
              <a:tblPr firstRow="1" bandRow="1">
                <a:tableStyleId>{5C22544A-7EE6-4342-B048-85BDC9FD1C3A}</a:tableStyleId>
              </a:tblPr>
              <a:tblGrid>
                <a:gridCol w="2209800"/>
                <a:gridCol w="1828800"/>
              </a:tblGrid>
              <a:tr h="370840">
                <a:tc>
                  <a:txBody>
                    <a:bodyPr/>
                    <a:lstStyle/>
                    <a:p>
                      <a:r>
                        <a:rPr lang="en-US" dirty="0" smtClean="0"/>
                        <a:t>4 Ingredients</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dirty="0" smtClean="0"/>
                        <a:t>Value</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r>
                        <a:rPr lang="en-US" dirty="0" smtClean="0"/>
                        <a:t>Significance Level</a:t>
                      </a:r>
                      <a:endParaRPr lang="en-US" dirty="0"/>
                    </a:p>
                  </a:txBody>
                  <a:tcPr>
                    <a:lnL w="12700" cap="flat" cmpd="sng" algn="ctr">
                      <a:solidFill>
                        <a:schemeClr val="tx1"/>
                      </a:solidFill>
                      <a:prstDash val="solid"/>
                      <a:round/>
                      <a:headEnd type="none" w="med" len="med"/>
                      <a:tailEnd type="none" w="med" len="med"/>
                    </a:lnL>
                  </a:tcPr>
                </a:tc>
                <a:tc>
                  <a:txBody>
                    <a:bodyPr/>
                    <a:lstStyle/>
                    <a:p>
                      <a:r>
                        <a:rPr lang="en-US" dirty="0" smtClean="0"/>
                        <a:t>0.05 (two tails)</a:t>
                      </a:r>
                      <a:endParaRPr lang="en-US" dirty="0"/>
                    </a:p>
                  </a:txBody>
                  <a:tcPr>
                    <a:lnR w="12700" cap="flat" cmpd="sng" algn="ctr">
                      <a:solidFill>
                        <a:schemeClr val="tx1"/>
                      </a:solidFill>
                      <a:prstDash val="solid"/>
                      <a:round/>
                      <a:headEnd type="none" w="med" len="med"/>
                      <a:tailEnd type="none" w="med" len="med"/>
                    </a:lnR>
                  </a:tcPr>
                </a:tc>
              </a:tr>
              <a:tr h="370840">
                <a:tc>
                  <a:txBody>
                    <a:bodyPr/>
                    <a:lstStyle/>
                    <a:p>
                      <a:r>
                        <a:rPr lang="en-US" dirty="0" smtClean="0"/>
                        <a:t>Power</a:t>
                      </a:r>
                      <a:endParaRPr lang="en-US" dirty="0"/>
                    </a:p>
                  </a:txBody>
                  <a:tcPr>
                    <a:lnL w="12700" cap="flat" cmpd="sng" algn="ctr">
                      <a:solidFill>
                        <a:schemeClr val="tx1"/>
                      </a:solidFill>
                      <a:prstDash val="solid"/>
                      <a:round/>
                      <a:headEnd type="none" w="med" len="med"/>
                      <a:tailEnd type="none" w="med" len="med"/>
                    </a:lnL>
                  </a:tcPr>
                </a:tc>
                <a:tc>
                  <a:txBody>
                    <a:bodyPr/>
                    <a:lstStyle/>
                    <a:p>
                      <a:r>
                        <a:rPr lang="en-US" dirty="0" smtClean="0"/>
                        <a:t>0.80</a:t>
                      </a:r>
                      <a:endParaRPr lang="en-US" dirty="0"/>
                    </a:p>
                  </a:txBody>
                  <a:tcPr>
                    <a:lnR w="12700" cap="flat" cmpd="sng" algn="ctr">
                      <a:solidFill>
                        <a:schemeClr val="tx1"/>
                      </a:solidFill>
                      <a:prstDash val="solid"/>
                      <a:round/>
                      <a:headEnd type="none" w="med" len="med"/>
                      <a:tailEnd type="none" w="med" len="med"/>
                    </a:lnR>
                  </a:tcPr>
                </a:tc>
              </a:tr>
              <a:tr h="370840">
                <a:tc>
                  <a:txBody>
                    <a:bodyPr/>
                    <a:lstStyle/>
                    <a:p>
                      <a:r>
                        <a:rPr lang="en-US" dirty="0" smtClean="0"/>
                        <a:t>Effect Size</a:t>
                      </a:r>
                      <a:endParaRPr lang="en-US" dirty="0"/>
                    </a:p>
                  </a:txBody>
                  <a:tcPr>
                    <a:lnL w="12700" cap="flat" cmpd="sng" algn="ctr">
                      <a:solidFill>
                        <a:schemeClr val="tx1"/>
                      </a:solidFill>
                      <a:prstDash val="solid"/>
                      <a:round/>
                      <a:headEnd type="none" w="med" len="med"/>
                      <a:tailEnd type="none" w="med" len="med"/>
                    </a:lnL>
                  </a:tcPr>
                </a:tc>
                <a:tc>
                  <a:txBody>
                    <a:bodyPr/>
                    <a:lstStyle/>
                    <a:p>
                      <a:r>
                        <a:rPr lang="en-US" dirty="0" smtClean="0"/>
                        <a:t>Diff</a:t>
                      </a:r>
                      <a:r>
                        <a:rPr lang="en-US" baseline="0" dirty="0" smtClean="0"/>
                        <a:t> mean = 10</a:t>
                      </a:r>
                    </a:p>
                    <a:p>
                      <a:r>
                        <a:rPr lang="en-US" baseline="0" dirty="0" smtClean="0"/>
                        <a:t>SE’s = 15 &amp; 17</a:t>
                      </a:r>
                      <a:endParaRPr lang="en-US" dirty="0"/>
                    </a:p>
                  </a:txBody>
                  <a:tcPr>
                    <a:lnR w="12700" cap="flat" cmpd="sng" algn="ctr">
                      <a:solidFill>
                        <a:schemeClr val="tx1"/>
                      </a:solidFill>
                      <a:prstDash val="solid"/>
                      <a:round/>
                      <a:headEnd type="none" w="med" len="med"/>
                      <a:tailEnd type="none" w="med" len="med"/>
                    </a:lnR>
                  </a:tcPr>
                </a:tc>
              </a:tr>
              <a:tr h="370840">
                <a:tc>
                  <a:txBody>
                    <a:bodyPr/>
                    <a:lstStyle/>
                    <a:p>
                      <a:r>
                        <a:rPr lang="en-US" dirty="0" smtClean="0"/>
                        <a:t>Sample Size</a:t>
                      </a:r>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FF00"/>
                    </a:solidFill>
                  </a:tcPr>
                </a:tc>
                <a:tc>
                  <a:txBody>
                    <a:bodyPr/>
                    <a:lstStyle/>
                    <a:p>
                      <a:r>
                        <a:rPr lang="en-US" dirty="0" smtClean="0"/>
                        <a:t>???</a:t>
                      </a:r>
                      <a:r>
                        <a:rPr lang="en-US" baseline="0" dirty="0" smtClean="0"/>
                        <a:t> (2 = sizes)</a:t>
                      </a:r>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00"/>
                    </a:solidFill>
                  </a:tcPr>
                </a:tc>
              </a:tr>
            </a:tbl>
          </a:graphicData>
        </a:graphic>
      </p:graphicFrame>
      <p:sp>
        <p:nvSpPr>
          <p:cNvPr id="7" name="Content Placeholder 2"/>
          <p:cNvSpPr>
            <a:spLocks noGrp="1"/>
          </p:cNvSpPr>
          <p:nvPr>
            <p:ph idx="1"/>
          </p:nvPr>
        </p:nvSpPr>
        <p:spPr>
          <a:xfrm>
            <a:off x="220825" y="1535552"/>
            <a:ext cx="4595053" cy="5093848"/>
          </a:xfrm>
        </p:spPr>
        <p:txBody>
          <a:bodyPr>
            <a:normAutofit/>
          </a:bodyPr>
          <a:lstStyle/>
          <a:p>
            <a:pPr marL="0" indent="0">
              <a:buNone/>
            </a:pPr>
            <a:r>
              <a:rPr lang="en-US" dirty="0" smtClean="0"/>
              <a:t>The </a:t>
            </a:r>
            <a:r>
              <a:rPr lang="en-US" dirty="0"/>
              <a:t>clinical </a:t>
            </a:r>
            <a:r>
              <a:rPr lang="en-US" dirty="0" smtClean="0"/>
              <a:t>dietician is concerned the difference in means might not be as large as she initially thought.  </a:t>
            </a:r>
          </a:p>
          <a:p>
            <a:pPr marL="0" indent="0">
              <a:buNone/>
            </a:pPr>
            <a:r>
              <a:rPr lang="en-US" dirty="0" smtClean="0"/>
              <a:t>Re-calculate the sample size needed for effect sizes that are lower (0.20 = 0.50).</a:t>
            </a:r>
            <a:endParaRPr lang="en-US" dirty="0"/>
          </a:p>
        </p:txBody>
      </p:sp>
      <p:pic>
        <p:nvPicPr>
          <p:cNvPr id="3" name="Picture 2"/>
          <p:cNvPicPr>
            <a:picLocks noChangeAspect="1"/>
          </p:cNvPicPr>
          <p:nvPr/>
        </p:nvPicPr>
        <p:blipFill>
          <a:blip r:embed="rId3"/>
          <a:stretch>
            <a:fillRect/>
          </a:stretch>
        </p:blipFill>
        <p:spPr>
          <a:xfrm>
            <a:off x="228600" y="1590783"/>
            <a:ext cx="5948363" cy="4948129"/>
          </a:xfrm>
          <a:prstGeom prst="rect">
            <a:avLst/>
          </a:prstGeom>
        </p:spPr>
      </p:pic>
    </p:spTree>
    <p:extLst>
      <p:ext uri="{BB962C8B-B14F-4D97-AF65-F5344CB8AC3E}">
        <p14:creationId xmlns:p14="http://schemas.microsoft.com/office/powerpoint/2010/main" val="387732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138" y="474329"/>
            <a:ext cx="2133600" cy="560294"/>
          </a:xfrm>
        </p:spPr>
        <p:txBody>
          <a:bodyPr/>
          <a:lstStyle/>
          <a:p>
            <a:r>
              <a:rPr lang="en-US" dirty="0" smtClean="0"/>
              <a:t>G*Power</a:t>
            </a:r>
            <a:endParaRPr lang="en-US" dirty="0"/>
          </a:p>
        </p:txBody>
      </p:sp>
      <p:sp>
        <p:nvSpPr>
          <p:cNvPr id="3" name="Content Placeholder 2"/>
          <p:cNvSpPr>
            <a:spLocks noGrp="1"/>
          </p:cNvSpPr>
          <p:nvPr>
            <p:ph idx="1"/>
          </p:nvPr>
        </p:nvSpPr>
        <p:spPr>
          <a:xfrm>
            <a:off x="220824" y="1447800"/>
            <a:ext cx="7856376" cy="4636648"/>
          </a:xfrm>
        </p:spPr>
        <p:txBody>
          <a:bodyPr>
            <a:normAutofit fontScale="92500" lnSpcReduction="20000"/>
          </a:bodyPr>
          <a:lstStyle/>
          <a:p>
            <a:pPr marL="0" indent="0">
              <a:buNone/>
            </a:pPr>
            <a:r>
              <a:rPr lang="en-US" dirty="0"/>
              <a:t>An audiologist wanted to study the effect of </a:t>
            </a:r>
            <a:r>
              <a:rPr lang="en-US" b="1" dirty="0"/>
              <a:t>gender</a:t>
            </a:r>
            <a:r>
              <a:rPr lang="en-US" dirty="0"/>
              <a:t> on the response time to a certain sound frequency.  </a:t>
            </a:r>
            <a:endParaRPr lang="en-US" dirty="0" smtClean="0"/>
          </a:p>
          <a:p>
            <a:pPr marL="0" indent="0">
              <a:buNone/>
            </a:pPr>
            <a:r>
              <a:rPr lang="en-US" dirty="0" smtClean="0"/>
              <a:t>He </a:t>
            </a:r>
            <a:r>
              <a:rPr lang="en-US" dirty="0"/>
              <a:t>suspected that </a:t>
            </a:r>
            <a:r>
              <a:rPr lang="en-US" b="1" dirty="0"/>
              <a:t>men</a:t>
            </a:r>
            <a:r>
              <a:rPr lang="en-US" dirty="0"/>
              <a:t> were </a:t>
            </a:r>
            <a:r>
              <a:rPr lang="en-US" b="1" dirty="0"/>
              <a:t>better</a:t>
            </a:r>
            <a:r>
              <a:rPr lang="en-US" dirty="0"/>
              <a:t> at detecting this type of sound then were women.  </a:t>
            </a:r>
            <a:endParaRPr lang="en-US" dirty="0" smtClean="0"/>
          </a:p>
          <a:p>
            <a:pPr marL="0" indent="0">
              <a:buNone/>
            </a:pPr>
            <a:r>
              <a:rPr lang="en-US" dirty="0" smtClean="0"/>
              <a:t>He </a:t>
            </a:r>
            <a:r>
              <a:rPr lang="en-US" dirty="0"/>
              <a:t>took a random sample of </a:t>
            </a:r>
            <a:r>
              <a:rPr lang="en-US" b="1" dirty="0"/>
              <a:t>20</a:t>
            </a:r>
            <a:r>
              <a:rPr lang="en-US" dirty="0"/>
              <a:t> male and </a:t>
            </a:r>
            <a:r>
              <a:rPr lang="en-US" b="1" dirty="0"/>
              <a:t>20</a:t>
            </a:r>
            <a:r>
              <a:rPr lang="en-US" dirty="0"/>
              <a:t> female subjects for this experiment.  Each subject was be given a button to press when he/she heard the sound. </a:t>
            </a:r>
            <a:endParaRPr lang="en-US" dirty="0" smtClean="0"/>
          </a:p>
          <a:p>
            <a:pPr marL="0" indent="0">
              <a:buNone/>
            </a:pPr>
            <a:r>
              <a:rPr lang="en-US" dirty="0" smtClean="0"/>
              <a:t> </a:t>
            </a:r>
            <a:r>
              <a:rPr lang="en-US" dirty="0"/>
              <a:t>The audiologist then measured the response time - the time between the sound was emitted and the time the button was pressed.  </a:t>
            </a:r>
            <a:endParaRPr lang="en-US" dirty="0" smtClean="0"/>
          </a:p>
          <a:p>
            <a:pPr marL="0" indent="0">
              <a:buNone/>
            </a:pPr>
            <a:r>
              <a:rPr lang="en-US" dirty="0" smtClean="0"/>
              <a:t>Males did have a faster mean time (5.1 vs. 5.6), but his results were not statistically significant due to the high variability (SD = 0.8 for males and 0.5 for females)</a:t>
            </a:r>
          </a:p>
          <a:p>
            <a:pPr marL="0" indent="0">
              <a:buNone/>
            </a:pPr>
            <a:r>
              <a:rPr lang="en-US" dirty="0" smtClean="0"/>
              <a:t>Now</a:t>
            </a:r>
            <a:r>
              <a:rPr lang="en-US" dirty="0"/>
              <a:t>, he wants to know what the </a:t>
            </a:r>
            <a:r>
              <a:rPr lang="en-US" b="1" dirty="0"/>
              <a:t>statistical </a:t>
            </a:r>
            <a:r>
              <a:rPr lang="en-US" b="1" dirty="0" smtClean="0"/>
              <a:t>power was </a:t>
            </a:r>
            <a:r>
              <a:rPr lang="en-US" dirty="0" smtClean="0"/>
              <a:t> </a:t>
            </a:r>
            <a:r>
              <a:rPr lang="en-US" dirty="0"/>
              <a:t>based on his total of 40 subjects to detect the gender difference.</a:t>
            </a:r>
          </a:p>
        </p:txBody>
      </p:sp>
      <p:pic>
        <p:nvPicPr>
          <p:cNvPr id="8196" name="Picture 4" descr="http://www.ohio.edu/people/jeng/images/gpicon-12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4" y="44022"/>
            <a:ext cx="990600" cy="99060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a:xfrm>
            <a:off x="228600" y="975259"/>
            <a:ext cx="8518641" cy="774700"/>
          </a:xfrm>
        </p:spPr>
        <p:txBody>
          <a:bodyPr/>
          <a:lstStyle/>
          <a:p>
            <a:r>
              <a:rPr lang="en-US" dirty="0"/>
              <a:t>Power analysis for two-group independent sample t-test</a:t>
            </a:r>
          </a:p>
        </p:txBody>
      </p:sp>
      <p:sp>
        <p:nvSpPr>
          <p:cNvPr id="6" name="TextBox 5"/>
          <p:cNvSpPr txBox="1"/>
          <p:nvPr/>
        </p:nvSpPr>
        <p:spPr>
          <a:xfrm>
            <a:off x="4038600" y="381000"/>
            <a:ext cx="2895600" cy="584775"/>
          </a:xfrm>
          <a:prstGeom prst="rect">
            <a:avLst/>
          </a:prstGeom>
          <a:noFill/>
        </p:spPr>
        <p:txBody>
          <a:bodyPr wrap="square" rtlCol="0">
            <a:spAutoFit/>
          </a:bodyPr>
          <a:lstStyle/>
          <a:p>
            <a:pPr algn="ctr"/>
            <a:r>
              <a:rPr lang="en-US" sz="3200" b="1" dirty="0" smtClean="0">
                <a:solidFill>
                  <a:srgbClr val="FF0000"/>
                </a:solidFill>
              </a:rPr>
              <a:t>Post Hoc</a:t>
            </a:r>
            <a:endParaRPr lang="en-US" sz="3200" b="1" dirty="0">
              <a:solidFill>
                <a:srgbClr val="FF0000"/>
              </a:solidFill>
            </a:endParaRPr>
          </a:p>
        </p:txBody>
      </p:sp>
    </p:spTree>
    <p:extLst>
      <p:ext uri="{BB962C8B-B14F-4D97-AF65-F5344CB8AC3E}">
        <p14:creationId xmlns:p14="http://schemas.microsoft.com/office/powerpoint/2010/main" val="233393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28600" y="1406363"/>
            <a:ext cx="6265507" cy="5227103"/>
          </a:xfrm>
          <a:prstGeom prst="rect">
            <a:avLst/>
          </a:prstGeom>
        </p:spPr>
      </p:pic>
      <p:sp>
        <p:nvSpPr>
          <p:cNvPr id="2" name="Title 1"/>
          <p:cNvSpPr>
            <a:spLocks noGrp="1"/>
          </p:cNvSpPr>
          <p:nvPr>
            <p:ph type="title"/>
          </p:nvPr>
        </p:nvSpPr>
        <p:spPr>
          <a:xfrm>
            <a:off x="1354138" y="474329"/>
            <a:ext cx="2133600" cy="560294"/>
          </a:xfrm>
        </p:spPr>
        <p:txBody>
          <a:bodyPr/>
          <a:lstStyle/>
          <a:p>
            <a:r>
              <a:rPr lang="en-US" dirty="0" smtClean="0"/>
              <a:t>G*Power</a:t>
            </a:r>
            <a:endParaRPr lang="en-US" dirty="0"/>
          </a:p>
        </p:txBody>
      </p:sp>
      <p:pic>
        <p:nvPicPr>
          <p:cNvPr id="8196" name="Picture 4" descr="http://www.ohio.edu/people/jeng/images/gpicon-12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4" y="44022"/>
            <a:ext cx="990600" cy="99060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a:xfrm>
            <a:off x="228600" y="975259"/>
            <a:ext cx="8518641" cy="774700"/>
          </a:xfrm>
        </p:spPr>
        <p:txBody>
          <a:bodyPr/>
          <a:lstStyle/>
          <a:p>
            <a:r>
              <a:rPr lang="en-US" dirty="0"/>
              <a:t>Power analysis for two-group independent sample t-test</a:t>
            </a:r>
          </a:p>
        </p:txBody>
      </p:sp>
      <p:graphicFrame>
        <p:nvGraphicFramePr>
          <p:cNvPr id="8" name="Table 7"/>
          <p:cNvGraphicFramePr>
            <a:graphicFrameLocks noGrp="1"/>
          </p:cNvGraphicFramePr>
          <p:nvPr>
            <p:extLst>
              <p:ext uri="{D42A27DB-BD31-4B8C-83A1-F6EECF244321}">
                <p14:modId xmlns:p14="http://schemas.microsoft.com/office/powerpoint/2010/main" val="988020056"/>
              </p:ext>
            </p:extLst>
          </p:nvPr>
        </p:nvGraphicFramePr>
        <p:xfrm>
          <a:off x="4815878" y="1619476"/>
          <a:ext cx="4175722" cy="2123440"/>
        </p:xfrm>
        <a:graphic>
          <a:graphicData uri="http://schemas.openxmlformats.org/drawingml/2006/table">
            <a:tbl>
              <a:tblPr firstRow="1" bandRow="1">
                <a:tableStyleId>{5C22544A-7EE6-4342-B048-85BDC9FD1C3A}</a:tableStyleId>
              </a:tblPr>
              <a:tblGrid>
                <a:gridCol w="2284829"/>
                <a:gridCol w="1890893"/>
              </a:tblGrid>
              <a:tr h="370840">
                <a:tc>
                  <a:txBody>
                    <a:bodyPr/>
                    <a:lstStyle/>
                    <a:p>
                      <a:r>
                        <a:rPr lang="en-US" dirty="0" smtClean="0"/>
                        <a:t>4 Ingredients</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dirty="0" smtClean="0"/>
                        <a:t>Value</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r>
                        <a:rPr lang="en-US" dirty="0" smtClean="0"/>
                        <a:t>Significance Level</a:t>
                      </a:r>
                      <a:endParaRPr lang="en-US" dirty="0"/>
                    </a:p>
                  </a:txBody>
                  <a:tcPr>
                    <a:lnL w="12700" cap="flat" cmpd="sng" algn="ctr">
                      <a:solidFill>
                        <a:schemeClr val="tx1"/>
                      </a:solidFill>
                      <a:prstDash val="solid"/>
                      <a:round/>
                      <a:headEnd type="none" w="med" len="med"/>
                      <a:tailEnd type="none" w="med" len="med"/>
                    </a:lnL>
                  </a:tcPr>
                </a:tc>
                <a:tc>
                  <a:txBody>
                    <a:bodyPr/>
                    <a:lstStyle/>
                    <a:p>
                      <a:r>
                        <a:rPr lang="en-US" dirty="0" smtClean="0"/>
                        <a:t>0.05 (two tails)</a:t>
                      </a:r>
                      <a:endParaRPr lang="en-US" dirty="0"/>
                    </a:p>
                  </a:txBody>
                  <a:tcPr>
                    <a:lnR w="12700" cap="flat" cmpd="sng" algn="ctr">
                      <a:solidFill>
                        <a:schemeClr val="tx1"/>
                      </a:solidFill>
                      <a:prstDash val="solid"/>
                      <a:round/>
                      <a:headEnd type="none" w="med" len="med"/>
                      <a:tailEnd type="none" w="med" len="med"/>
                    </a:lnR>
                  </a:tcPr>
                </a:tc>
              </a:tr>
              <a:tr h="370840">
                <a:tc>
                  <a:txBody>
                    <a:bodyPr/>
                    <a:lstStyle/>
                    <a:p>
                      <a:r>
                        <a:rPr lang="en-US" dirty="0" smtClean="0"/>
                        <a:t>Power</a:t>
                      </a:r>
                      <a:endParaRPr lang="en-US" dirty="0"/>
                    </a:p>
                  </a:txBody>
                  <a:tcPr>
                    <a:lnL w="12700" cap="flat" cmpd="sng" algn="ctr">
                      <a:solidFill>
                        <a:schemeClr val="tx1"/>
                      </a:solidFill>
                      <a:prstDash val="solid"/>
                      <a:round/>
                      <a:headEnd type="none" w="med" len="med"/>
                      <a:tailEnd type="none" w="med" len="med"/>
                    </a:lnL>
                    <a:solidFill>
                      <a:srgbClr val="FFFF00"/>
                    </a:solidFill>
                  </a:tcPr>
                </a:tc>
                <a:tc>
                  <a:txBody>
                    <a:bodyPr/>
                    <a:lstStyle/>
                    <a:p>
                      <a:pPr algn="ctr"/>
                      <a:r>
                        <a:rPr lang="en-US" dirty="0" smtClean="0"/>
                        <a:t>??? </a:t>
                      </a:r>
                      <a:endParaRPr lang="en-US" dirty="0"/>
                    </a:p>
                  </a:txBody>
                  <a:tcPr>
                    <a:lnR w="12700" cap="flat" cmpd="sng" algn="ctr">
                      <a:solidFill>
                        <a:schemeClr val="tx1"/>
                      </a:solidFill>
                      <a:prstDash val="solid"/>
                      <a:round/>
                      <a:headEnd type="none" w="med" len="med"/>
                      <a:tailEnd type="none" w="med" len="med"/>
                    </a:lnR>
                    <a:solidFill>
                      <a:srgbClr val="FFFF00"/>
                    </a:solidFill>
                  </a:tcPr>
                </a:tc>
              </a:tr>
              <a:tr h="370840">
                <a:tc>
                  <a:txBody>
                    <a:bodyPr/>
                    <a:lstStyle/>
                    <a:p>
                      <a:r>
                        <a:rPr lang="en-US" dirty="0" smtClean="0"/>
                        <a:t>Effect Size</a:t>
                      </a:r>
                      <a:endParaRPr lang="en-US" dirty="0"/>
                    </a:p>
                  </a:txBody>
                  <a:tcPr>
                    <a:lnL w="12700" cap="flat" cmpd="sng" algn="ctr">
                      <a:solidFill>
                        <a:schemeClr val="tx1"/>
                      </a:solidFill>
                      <a:prstDash val="solid"/>
                      <a:round/>
                      <a:headEnd type="none" w="med" len="med"/>
                      <a:tailEnd type="none" w="med" len="med"/>
                    </a:lnL>
                  </a:tcPr>
                </a:tc>
                <a:tc>
                  <a:txBody>
                    <a:bodyPr/>
                    <a:lstStyle/>
                    <a:p>
                      <a:r>
                        <a:rPr lang="en-US" dirty="0" smtClean="0"/>
                        <a:t>Means: 5.1 &amp; 5.6</a:t>
                      </a:r>
                    </a:p>
                    <a:p>
                      <a:r>
                        <a:rPr lang="en-US" dirty="0" smtClean="0"/>
                        <a:t>SDs = 0.8 &amp; 0.5</a:t>
                      </a:r>
                      <a:endParaRPr lang="en-US" dirty="0"/>
                    </a:p>
                  </a:txBody>
                  <a:tcPr>
                    <a:lnR w="12700" cap="flat" cmpd="sng" algn="ctr">
                      <a:solidFill>
                        <a:schemeClr val="tx1"/>
                      </a:solidFill>
                      <a:prstDash val="solid"/>
                      <a:round/>
                      <a:headEnd type="none" w="med" len="med"/>
                      <a:tailEnd type="none" w="med" len="med"/>
                    </a:lnR>
                  </a:tcPr>
                </a:tc>
              </a:tr>
              <a:tr h="370840">
                <a:tc>
                  <a:txBody>
                    <a:bodyPr/>
                    <a:lstStyle/>
                    <a:p>
                      <a:r>
                        <a:rPr lang="en-US" dirty="0" smtClean="0"/>
                        <a:t>Sample Size</a:t>
                      </a:r>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dirty="0" smtClean="0"/>
                        <a:t>20 &amp; 20</a:t>
                      </a:r>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1782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138" y="474329"/>
            <a:ext cx="2133600" cy="560294"/>
          </a:xfrm>
        </p:spPr>
        <p:txBody>
          <a:bodyPr/>
          <a:lstStyle/>
          <a:p>
            <a:r>
              <a:rPr lang="en-US" dirty="0" smtClean="0"/>
              <a:t>G*Power</a:t>
            </a:r>
            <a:endParaRPr lang="en-US" dirty="0"/>
          </a:p>
        </p:txBody>
      </p:sp>
      <p:sp>
        <p:nvSpPr>
          <p:cNvPr id="3" name="Content Placeholder 2"/>
          <p:cNvSpPr>
            <a:spLocks noGrp="1"/>
          </p:cNvSpPr>
          <p:nvPr>
            <p:ph idx="1"/>
          </p:nvPr>
        </p:nvSpPr>
        <p:spPr>
          <a:xfrm>
            <a:off x="220824" y="1447800"/>
            <a:ext cx="8084976" cy="4636648"/>
          </a:xfrm>
        </p:spPr>
        <p:txBody>
          <a:bodyPr>
            <a:normAutofit fontScale="92500" lnSpcReduction="20000"/>
          </a:bodyPr>
          <a:lstStyle/>
          <a:p>
            <a:r>
              <a:rPr lang="en-US" dirty="0"/>
              <a:t>We wish to conduct a study in the area of </a:t>
            </a:r>
            <a:r>
              <a:rPr lang="en-US" b="1" dirty="0"/>
              <a:t>mathematics education</a:t>
            </a:r>
            <a:r>
              <a:rPr lang="en-US" dirty="0"/>
              <a:t> involving different teaching methods to improve standardized math scores in local classrooms.  The study will include </a:t>
            </a:r>
            <a:r>
              <a:rPr lang="en-US" b="1" dirty="0"/>
              <a:t>four different teaching methods </a:t>
            </a:r>
            <a:r>
              <a:rPr lang="en-US" dirty="0"/>
              <a:t>and use fourth grade students who are </a:t>
            </a:r>
            <a:r>
              <a:rPr lang="en-US" b="1" dirty="0"/>
              <a:t>randomly</a:t>
            </a:r>
            <a:r>
              <a:rPr lang="en-US" dirty="0"/>
              <a:t> sampled from a large urban school district and are then </a:t>
            </a:r>
            <a:r>
              <a:rPr lang="en-US" b="1" dirty="0"/>
              <a:t>random assigned </a:t>
            </a:r>
            <a:r>
              <a:rPr lang="en-US" dirty="0"/>
              <a:t>to the four different teaching </a:t>
            </a:r>
            <a:r>
              <a:rPr lang="en-US" dirty="0" smtClean="0"/>
              <a:t>methods: (1) traditional, (2) intensive practice, (3) computer assisted, &amp; (4) peer assistance.</a:t>
            </a:r>
          </a:p>
          <a:p>
            <a:r>
              <a:rPr lang="en-US" dirty="0" smtClean="0"/>
              <a:t> Students </a:t>
            </a:r>
            <a:r>
              <a:rPr lang="en-US" dirty="0"/>
              <a:t>will stay in their math learning groups for an entire academic year.  At the end of the Spring semester all students will take the Multiple Math Proficiency Inventory (MMPI).  This standardized test has a mean for fourth graders of </a:t>
            </a:r>
            <a:r>
              <a:rPr lang="en-US" b="1" dirty="0"/>
              <a:t>550</a:t>
            </a:r>
            <a:r>
              <a:rPr lang="en-US" dirty="0"/>
              <a:t> with a </a:t>
            </a:r>
            <a:r>
              <a:rPr lang="en-US" b="1" dirty="0"/>
              <a:t>standard deviation of 80</a:t>
            </a:r>
            <a:r>
              <a:rPr lang="en-US" dirty="0"/>
              <a:t>.</a:t>
            </a:r>
          </a:p>
          <a:p>
            <a:r>
              <a:rPr lang="en-US" dirty="0"/>
              <a:t>The experiment is designed so that each of the four groups will have the </a:t>
            </a:r>
            <a:r>
              <a:rPr lang="en-US" b="1" dirty="0"/>
              <a:t>same sample size</a:t>
            </a:r>
            <a:r>
              <a:rPr lang="en-US" dirty="0"/>
              <a:t>.  One of the important questions we need to answer in designing the study is, </a:t>
            </a:r>
            <a:r>
              <a:rPr lang="en-US" b="1" u="sng" dirty="0"/>
              <a:t>how many students will be needed in each group?</a:t>
            </a:r>
          </a:p>
          <a:p>
            <a:endParaRPr lang="en-US" dirty="0"/>
          </a:p>
        </p:txBody>
      </p:sp>
      <p:pic>
        <p:nvPicPr>
          <p:cNvPr id="8196" name="Picture 4" descr="http://www.ohio.edu/people/jeng/images/gpicon-12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4" y="44022"/>
            <a:ext cx="990600" cy="99060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a:xfrm>
            <a:off x="228600" y="975259"/>
            <a:ext cx="8518641" cy="774700"/>
          </a:xfrm>
        </p:spPr>
        <p:txBody>
          <a:bodyPr/>
          <a:lstStyle/>
          <a:p>
            <a:r>
              <a:rPr lang="en-US" dirty="0"/>
              <a:t>Power analysis for </a:t>
            </a:r>
            <a:r>
              <a:rPr lang="en-US" dirty="0" smtClean="0"/>
              <a:t>4-group </a:t>
            </a:r>
            <a:r>
              <a:rPr lang="en-US" dirty="0"/>
              <a:t>one-way ANOVA</a:t>
            </a:r>
          </a:p>
        </p:txBody>
      </p:sp>
      <p:sp>
        <p:nvSpPr>
          <p:cNvPr id="7" name="TextBox 6"/>
          <p:cNvSpPr txBox="1"/>
          <p:nvPr/>
        </p:nvSpPr>
        <p:spPr>
          <a:xfrm>
            <a:off x="4038600" y="381000"/>
            <a:ext cx="2895600" cy="584775"/>
          </a:xfrm>
          <a:prstGeom prst="rect">
            <a:avLst/>
          </a:prstGeom>
          <a:noFill/>
        </p:spPr>
        <p:txBody>
          <a:bodyPr wrap="square" rtlCol="0">
            <a:spAutoFit/>
          </a:bodyPr>
          <a:lstStyle/>
          <a:p>
            <a:pPr algn="ctr"/>
            <a:r>
              <a:rPr lang="en-US" sz="3200" b="1" dirty="0" smtClean="0">
                <a:solidFill>
                  <a:srgbClr val="FF0000"/>
                </a:solidFill>
              </a:rPr>
              <a:t>A priori</a:t>
            </a:r>
            <a:endParaRPr lang="en-US" sz="3200" b="1" dirty="0">
              <a:solidFill>
                <a:srgbClr val="FF0000"/>
              </a:solidFill>
            </a:endParaRPr>
          </a:p>
        </p:txBody>
      </p:sp>
    </p:spTree>
    <p:extLst>
      <p:ext uri="{BB962C8B-B14F-4D97-AF65-F5344CB8AC3E}">
        <p14:creationId xmlns:p14="http://schemas.microsoft.com/office/powerpoint/2010/main" val="230735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138" y="474329"/>
            <a:ext cx="2133600" cy="560294"/>
          </a:xfrm>
        </p:spPr>
        <p:txBody>
          <a:bodyPr/>
          <a:lstStyle/>
          <a:p>
            <a:r>
              <a:rPr lang="en-US" dirty="0" smtClean="0"/>
              <a:t>G*Power</a:t>
            </a:r>
            <a:endParaRPr lang="en-US" dirty="0"/>
          </a:p>
        </p:txBody>
      </p:sp>
      <p:sp>
        <p:nvSpPr>
          <p:cNvPr id="3" name="Content Placeholder 2"/>
          <p:cNvSpPr>
            <a:spLocks noGrp="1"/>
          </p:cNvSpPr>
          <p:nvPr>
            <p:ph idx="1"/>
          </p:nvPr>
        </p:nvSpPr>
        <p:spPr>
          <a:xfrm>
            <a:off x="220824" y="1447800"/>
            <a:ext cx="7856376" cy="4636648"/>
          </a:xfrm>
        </p:spPr>
        <p:txBody>
          <a:bodyPr>
            <a:normAutofit/>
          </a:bodyPr>
          <a:lstStyle/>
          <a:p>
            <a:r>
              <a:rPr lang="en-US" dirty="0" smtClean="0"/>
              <a:t>Assumptions &amp; educated guesses:</a:t>
            </a:r>
          </a:p>
          <a:p>
            <a:pPr lvl="1"/>
            <a:r>
              <a:rPr lang="en-US" dirty="0" smtClean="0"/>
              <a:t>All 4 groups will have SD = 80</a:t>
            </a:r>
          </a:p>
          <a:p>
            <a:pPr lvl="1"/>
            <a:r>
              <a:rPr lang="en-US" dirty="0" smtClean="0"/>
              <a:t>group (1) will have national mean, M = 550</a:t>
            </a:r>
          </a:p>
          <a:p>
            <a:pPr lvl="1"/>
            <a:r>
              <a:rPr lang="en-US" dirty="0" smtClean="0"/>
              <a:t>group (4) 1.2*SD higher mean, M = 646</a:t>
            </a:r>
          </a:p>
          <a:p>
            <a:pPr lvl="1"/>
            <a:r>
              <a:rPr lang="en-US" dirty="0" smtClean="0"/>
              <a:t>Groups (2) &amp; (3) will fall in the middle M= 550+646/2 = 598</a:t>
            </a:r>
            <a:endParaRPr lang="en-US" dirty="0"/>
          </a:p>
          <a:p>
            <a:endParaRPr lang="en-US" dirty="0"/>
          </a:p>
        </p:txBody>
      </p:sp>
      <p:pic>
        <p:nvPicPr>
          <p:cNvPr id="8196" name="Picture 4" descr="http://www.ohio.edu/people/jeng/images/gpicon-12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4" y="44022"/>
            <a:ext cx="990600" cy="99060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a:xfrm>
            <a:off x="228600" y="975259"/>
            <a:ext cx="8518641" cy="774700"/>
          </a:xfrm>
        </p:spPr>
        <p:txBody>
          <a:bodyPr/>
          <a:lstStyle/>
          <a:p>
            <a:r>
              <a:rPr lang="en-US" dirty="0"/>
              <a:t>Power analysis for </a:t>
            </a:r>
            <a:r>
              <a:rPr lang="en-US" dirty="0" smtClean="0"/>
              <a:t>4-group one-way ANOVA</a:t>
            </a:r>
            <a:endParaRPr lang="en-US" dirty="0"/>
          </a:p>
        </p:txBody>
      </p:sp>
      <p:pic>
        <p:nvPicPr>
          <p:cNvPr id="5" name="Picture 4"/>
          <p:cNvPicPr>
            <a:picLocks noChangeAspect="1"/>
          </p:cNvPicPr>
          <p:nvPr/>
        </p:nvPicPr>
        <p:blipFill>
          <a:blip r:embed="rId3"/>
          <a:stretch>
            <a:fillRect/>
          </a:stretch>
        </p:blipFill>
        <p:spPr>
          <a:xfrm>
            <a:off x="277627" y="1507164"/>
            <a:ext cx="6224470" cy="5188217"/>
          </a:xfrm>
          <a:prstGeom prst="rect">
            <a:avLst/>
          </a:prstGeom>
        </p:spPr>
      </p:pic>
      <p:pic>
        <p:nvPicPr>
          <p:cNvPr id="6" name="Picture 5"/>
          <p:cNvPicPr>
            <a:picLocks noChangeAspect="1"/>
          </p:cNvPicPr>
          <p:nvPr/>
        </p:nvPicPr>
        <p:blipFill>
          <a:blip r:embed="rId4"/>
          <a:stretch>
            <a:fillRect/>
          </a:stretch>
        </p:blipFill>
        <p:spPr>
          <a:xfrm>
            <a:off x="3368091" y="1769101"/>
            <a:ext cx="5605463" cy="4842046"/>
          </a:xfrm>
          <a:prstGeom prst="rect">
            <a:avLst/>
          </a:prstGeom>
        </p:spPr>
      </p:pic>
    </p:spTree>
    <p:extLst>
      <p:ext uri="{BB962C8B-B14F-4D97-AF65-F5344CB8AC3E}">
        <p14:creationId xmlns:p14="http://schemas.microsoft.com/office/powerpoint/2010/main" val="369903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1981201"/>
            <a:ext cx="8569326" cy="3733800"/>
          </a:xfrm>
        </p:spPr>
        <p:txBody>
          <a:bodyPr>
            <a:normAutofit/>
          </a:bodyPr>
          <a:lstStyle/>
          <a:p>
            <a:r>
              <a:rPr lang="en-US" dirty="0" smtClean="0"/>
              <a:t>Sample </a:t>
            </a:r>
            <a:r>
              <a:rPr lang="en-US" dirty="0"/>
              <a:t>size calculation </a:t>
            </a:r>
            <a:r>
              <a:rPr lang="en-US" dirty="0" smtClean="0"/>
              <a:t>are based on </a:t>
            </a:r>
            <a:r>
              <a:rPr lang="en-US" b="1" dirty="0" smtClean="0"/>
              <a:t>assumptions</a:t>
            </a:r>
            <a:endParaRPr lang="en-US" dirty="0" smtClean="0"/>
          </a:p>
          <a:p>
            <a:pPr lvl="1"/>
            <a:r>
              <a:rPr lang="en-US" b="1" dirty="0" smtClean="0"/>
              <a:t>Normal distribution </a:t>
            </a:r>
            <a:r>
              <a:rPr lang="en-US" dirty="0" smtClean="0"/>
              <a:t>in</a:t>
            </a:r>
            <a:r>
              <a:rPr lang="en-US" b="1" dirty="0" smtClean="0"/>
              <a:t> </a:t>
            </a:r>
            <a:r>
              <a:rPr lang="en-US" dirty="0" smtClean="0"/>
              <a:t>each group</a:t>
            </a:r>
            <a:r>
              <a:rPr lang="en-US" dirty="0"/>
              <a:t>  </a:t>
            </a:r>
            <a:r>
              <a:rPr lang="en-US" dirty="0" smtClean="0"/>
              <a:t> (skewness &amp; outliers cause trouble)</a:t>
            </a:r>
          </a:p>
          <a:p>
            <a:pPr lvl="1"/>
            <a:r>
              <a:rPr lang="en-US" dirty="0" smtClean="0"/>
              <a:t>All groups </a:t>
            </a:r>
            <a:r>
              <a:rPr lang="en-US" dirty="0"/>
              <a:t>have the same </a:t>
            </a:r>
            <a:r>
              <a:rPr lang="en-US" b="1" dirty="0"/>
              <a:t>common variance</a:t>
            </a:r>
            <a:r>
              <a:rPr lang="en-US" dirty="0"/>
              <a:t>.  </a:t>
            </a:r>
            <a:endParaRPr lang="en-US" dirty="0" smtClean="0"/>
          </a:p>
          <a:p>
            <a:pPr lvl="1"/>
            <a:r>
              <a:rPr lang="en-US" dirty="0" smtClean="0"/>
              <a:t>Knowledge </a:t>
            </a:r>
            <a:r>
              <a:rPr lang="en-US" dirty="0"/>
              <a:t>of the </a:t>
            </a:r>
            <a:r>
              <a:rPr lang="en-US" b="1" dirty="0"/>
              <a:t>magnitude of effect </a:t>
            </a:r>
            <a:r>
              <a:rPr lang="en-US" dirty="0"/>
              <a:t>we are going to detect </a:t>
            </a:r>
            <a:endParaRPr lang="en-US" dirty="0" smtClean="0"/>
          </a:p>
          <a:p>
            <a:r>
              <a:rPr lang="en-US" dirty="0" smtClean="0"/>
              <a:t>When in doubt, use </a:t>
            </a:r>
            <a:r>
              <a:rPr lang="en-US" b="1" dirty="0"/>
              <a:t>more conservative </a:t>
            </a:r>
            <a:r>
              <a:rPr lang="en-US" dirty="0"/>
              <a:t>estimates.  </a:t>
            </a:r>
            <a:endParaRPr lang="en-US" dirty="0" smtClean="0"/>
          </a:p>
          <a:p>
            <a:pPr lvl="1"/>
            <a:r>
              <a:rPr lang="en-US" dirty="0" smtClean="0"/>
              <a:t>Example: We </a:t>
            </a:r>
            <a:r>
              <a:rPr lang="en-US" dirty="0"/>
              <a:t>might not have a good idea on the two means for the two middle groups, then setting them to be the grand mean is more conservative than setting them to be something arbitrary. </a:t>
            </a:r>
          </a:p>
          <a:p>
            <a:endParaRPr lang="en-US" dirty="0"/>
          </a:p>
        </p:txBody>
      </p:sp>
      <p:sp>
        <p:nvSpPr>
          <p:cNvPr id="5" name="Title 1"/>
          <p:cNvSpPr>
            <a:spLocks noGrp="1"/>
          </p:cNvSpPr>
          <p:nvPr>
            <p:ph type="title"/>
          </p:nvPr>
        </p:nvSpPr>
        <p:spPr>
          <a:xfrm>
            <a:off x="1354138" y="474329"/>
            <a:ext cx="2133600" cy="560294"/>
          </a:xfrm>
        </p:spPr>
        <p:txBody>
          <a:bodyPr/>
          <a:lstStyle/>
          <a:p>
            <a:r>
              <a:rPr lang="en-US" dirty="0" smtClean="0"/>
              <a:t>G*Power</a:t>
            </a:r>
            <a:endParaRPr lang="en-US" dirty="0"/>
          </a:p>
        </p:txBody>
      </p:sp>
      <p:pic>
        <p:nvPicPr>
          <p:cNvPr id="6" name="Picture 4" descr="http://www.ohio.edu/people/jeng/images/gpicon-12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4" y="44022"/>
            <a:ext cx="990600" cy="990601"/>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3"/>
          <p:cNvSpPr>
            <a:spLocks noGrp="1"/>
          </p:cNvSpPr>
          <p:nvPr>
            <p:ph type="body" sz="half" idx="2"/>
          </p:nvPr>
        </p:nvSpPr>
        <p:spPr>
          <a:xfrm>
            <a:off x="228600" y="1206500"/>
            <a:ext cx="8518641" cy="774700"/>
          </a:xfrm>
        </p:spPr>
        <p:txBody>
          <a:bodyPr/>
          <a:lstStyle/>
          <a:p>
            <a:r>
              <a:rPr lang="en-US" dirty="0"/>
              <a:t>Power analysis </a:t>
            </a:r>
            <a:r>
              <a:rPr lang="en-US" dirty="0" smtClean="0"/>
              <a:t>WARNINGS!</a:t>
            </a:r>
            <a:endParaRPr lang="en-US" dirty="0"/>
          </a:p>
        </p:txBody>
      </p:sp>
    </p:spTree>
    <p:extLst>
      <p:ext uri="{BB962C8B-B14F-4D97-AF65-F5344CB8AC3E}">
        <p14:creationId xmlns:p14="http://schemas.microsoft.com/office/powerpoint/2010/main" val="289664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592059" y="925909"/>
            <a:ext cx="2832276" cy="609600"/>
          </a:xfrm>
        </p:spPr>
        <p:txBody>
          <a:bodyPr>
            <a:noAutofit/>
          </a:bodyPr>
          <a:lstStyle/>
          <a:p>
            <a:pPr algn="ctr"/>
            <a:r>
              <a:rPr lang="en-US" sz="2400" b="1" dirty="0" smtClean="0"/>
              <a:t>Strength of </a:t>
            </a:r>
            <a:r>
              <a:rPr lang="en-US" sz="2400" b="1" u="sng" dirty="0" smtClean="0"/>
              <a:t>Association</a:t>
            </a:r>
            <a:r>
              <a:rPr lang="en-US" sz="2400" b="1" u="sng" dirty="0"/>
              <a:t/>
            </a:r>
            <a:br>
              <a:rPr lang="en-US" sz="2400" b="1" u="sng" dirty="0"/>
            </a:br>
            <a:endParaRPr lang="en-US" sz="2400" b="1" u="sng" dirty="0"/>
          </a:p>
        </p:txBody>
      </p:sp>
      <p:sp>
        <p:nvSpPr>
          <p:cNvPr id="3" name="Content Placeholder 2"/>
          <p:cNvSpPr>
            <a:spLocks noGrp="1"/>
          </p:cNvSpPr>
          <p:nvPr>
            <p:ph idx="1"/>
          </p:nvPr>
        </p:nvSpPr>
        <p:spPr>
          <a:xfrm>
            <a:off x="4009053" y="228600"/>
            <a:ext cx="4830147" cy="5853113"/>
          </a:xfrm>
        </p:spPr>
        <p:txBody>
          <a:bodyPr>
            <a:normAutofit/>
          </a:bodyPr>
          <a:lstStyle/>
          <a:p>
            <a:pPr marL="0" indent="0">
              <a:buNone/>
            </a:pPr>
            <a:r>
              <a:rPr lang="en-US" b="1" u="sng" dirty="0" smtClean="0"/>
              <a:t>Pearson’s r</a:t>
            </a:r>
          </a:p>
          <a:p>
            <a:pPr lvl="1"/>
            <a:r>
              <a:rPr lang="en-US" dirty="0" smtClean="0"/>
              <a:t>Degree of shared variance between 2 variables</a:t>
            </a:r>
          </a:p>
          <a:p>
            <a:pPr lvl="1"/>
            <a:r>
              <a:rPr lang="en-US" dirty="0" smtClean="0"/>
              <a:t>Assumes both variables are continuous </a:t>
            </a:r>
          </a:p>
          <a:p>
            <a:pPr lvl="1"/>
            <a:r>
              <a:rPr lang="en-US" dirty="0" smtClean="0"/>
              <a:t>Assumes a bi-variable normally distribution</a:t>
            </a:r>
          </a:p>
          <a:p>
            <a:pPr lvl="1"/>
            <a:r>
              <a:rPr lang="en-US" dirty="0" smtClean="0"/>
              <a:t>Only measures LINEAR relationship</a:t>
            </a:r>
          </a:p>
          <a:p>
            <a:pPr marL="0" indent="0">
              <a:buNone/>
            </a:pPr>
            <a:endParaRPr lang="en-US" b="1" u="sng" dirty="0" smtClean="0"/>
          </a:p>
          <a:p>
            <a:pPr marL="0" indent="0">
              <a:buNone/>
            </a:pPr>
            <a:r>
              <a:rPr lang="en-US" b="1" u="sng" dirty="0" smtClean="0"/>
              <a:t>Point-</a:t>
            </a:r>
            <a:r>
              <a:rPr lang="en-US" b="1" u="sng" dirty="0" err="1" smtClean="0"/>
              <a:t>Biserial</a:t>
            </a:r>
            <a:r>
              <a:rPr lang="en-US" b="1" u="sng" dirty="0" smtClean="0"/>
              <a:t> Correlation, </a:t>
            </a:r>
            <a:r>
              <a:rPr lang="en-US" b="1" u="sng" dirty="0" err="1" smtClean="0"/>
              <a:t>r</a:t>
            </a:r>
            <a:r>
              <a:rPr lang="en-US" b="1" u="sng" baseline="-25000" dirty="0" err="1" smtClean="0"/>
              <a:t>pb</a:t>
            </a:r>
            <a:endParaRPr lang="en-US" b="1" u="sng" baseline="-25000" dirty="0"/>
          </a:p>
          <a:p>
            <a:pPr lvl="1"/>
            <a:r>
              <a:rPr lang="en-US" dirty="0" smtClean="0"/>
              <a:t>One variable it truly a dichotomous variable (not dichotomized split) &amp; the other is continuous</a:t>
            </a:r>
          </a:p>
          <a:p>
            <a:pPr lvl="1"/>
            <a:r>
              <a:rPr lang="en-US" dirty="0" smtClean="0"/>
              <a:t>Assumes homoscedasticity (same amount of variation/spear in the two groups)</a:t>
            </a:r>
          </a:p>
          <a:p>
            <a:pPr lvl="1"/>
            <a:r>
              <a:rPr lang="en-US" dirty="0" smtClean="0"/>
              <a:t>Calculate </a:t>
            </a:r>
            <a:r>
              <a:rPr lang="en-US" dirty="0"/>
              <a:t>P</a:t>
            </a:r>
            <a:r>
              <a:rPr lang="en-US" dirty="0" smtClean="0"/>
              <a:t>earson’s r in usual way</a:t>
            </a:r>
          </a:p>
          <a:p>
            <a:pPr marL="0" indent="0">
              <a:buNone/>
            </a:pPr>
            <a:endParaRPr lang="en-US" dirty="0"/>
          </a:p>
        </p:txBody>
      </p:sp>
      <p:sp>
        <p:nvSpPr>
          <p:cNvPr id="4" name="Text Placeholder 3"/>
          <p:cNvSpPr>
            <a:spLocks noGrp="1"/>
          </p:cNvSpPr>
          <p:nvPr>
            <p:ph type="body" sz="half" idx="2"/>
          </p:nvPr>
        </p:nvSpPr>
        <p:spPr>
          <a:xfrm>
            <a:off x="380565" y="1197744"/>
            <a:ext cx="3255264" cy="5355456"/>
          </a:xfrm>
        </p:spPr>
        <p:txBody>
          <a:bodyPr>
            <a:normAutofit/>
          </a:bodyPr>
          <a:lstStyle/>
          <a:p>
            <a:pPr algn="ctr"/>
            <a:r>
              <a:rPr lang="en-US" dirty="0" smtClean="0"/>
              <a:t>Continuous or Correlational Data</a:t>
            </a:r>
            <a:endParaRPr lang="en-US" dirty="0"/>
          </a:p>
          <a:p>
            <a:pPr algn="ctr"/>
            <a:r>
              <a:rPr lang="en-US" dirty="0" smtClean="0"/>
              <a:t>r, R, </a:t>
            </a:r>
            <a:r>
              <a:rPr lang="el-GR" dirty="0" smtClean="0">
                <a:latin typeface="Courier New" panose="02070309020205020404" pitchFamily="49" charset="0"/>
                <a:cs typeface="Courier New" panose="02070309020205020404" pitchFamily="49" charset="0"/>
              </a:rPr>
              <a:t>φ</a:t>
            </a:r>
            <a:r>
              <a:rPr lang="en-US" dirty="0" smtClean="0"/>
              <a:t>, </a:t>
            </a:r>
            <a:r>
              <a:rPr lang="el-GR" dirty="0" smtClean="0">
                <a:latin typeface="Courier New" panose="02070309020205020404" pitchFamily="49" charset="0"/>
                <a:cs typeface="Courier New" panose="02070309020205020404" pitchFamily="49" charset="0"/>
              </a:rPr>
              <a:t>ρ</a:t>
            </a:r>
            <a:r>
              <a:rPr lang="en-US" dirty="0" smtClean="0"/>
              <a:t>, partial r, </a:t>
            </a:r>
            <a:r>
              <a:rPr lang="el-GR" dirty="0" smtClean="0">
                <a:latin typeface="Courier New" panose="02070309020205020404" pitchFamily="49" charset="0"/>
                <a:cs typeface="Courier New" panose="02070309020205020404" pitchFamily="49" charset="0"/>
              </a:rPr>
              <a:t>β</a:t>
            </a:r>
            <a:r>
              <a:rPr lang="en-US" dirty="0" smtClean="0"/>
              <a:t>, </a:t>
            </a:r>
            <a:r>
              <a:rPr lang="en-US" dirty="0" err="1" smtClean="0"/>
              <a:t>r</a:t>
            </a:r>
            <a:r>
              <a:rPr lang="en-US" baseline="-25000" dirty="0" err="1" smtClean="0"/>
              <a:t>h</a:t>
            </a:r>
            <a:r>
              <a:rPr lang="en-US" dirty="0" smtClean="0"/>
              <a:t>, tau </a:t>
            </a:r>
          </a:p>
          <a:p>
            <a:pPr algn="ctr"/>
            <a:endParaRPr lang="en-US" dirty="0"/>
          </a:p>
          <a:p>
            <a:pPr algn="ctr"/>
            <a:endParaRPr lang="en-US" dirty="0" smtClean="0"/>
          </a:p>
          <a:p>
            <a:pPr algn="ctr"/>
            <a:endParaRPr lang="en-US" dirty="0"/>
          </a:p>
          <a:p>
            <a:pPr algn="ctr"/>
            <a:endParaRPr lang="en-US" dirty="0" smtClean="0"/>
          </a:p>
          <a:p>
            <a:pPr algn="ctr"/>
            <a:r>
              <a:rPr lang="en-US" dirty="0" smtClean="0"/>
              <a:t>Squared association indices</a:t>
            </a:r>
          </a:p>
          <a:p>
            <a:pPr algn="ctr"/>
            <a:r>
              <a:rPr lang="en-US" dirty="0" smtClean="0"/>
              <a:t>r</a:t>
            </a:r>
            <a:r>
              <a:rPr lang="en-US" baseline="30000" dirty="0" smtClean="0"/>
              <a:t>2</a:t>
            </a:r>
            <a:r>
              <a:rPr lang="en-US" dirty="0" smtClean="0"/>
              <a:t>, R</a:t>
            </a:r>
            <a:r>
              <a:rPr lang="en-US" baseline="30000" dirty="0" smtClean="0"/>
              <a:t>2</a:t>
            </a:r>
            <a:r>
              <a:rPr lang="en-US" dirty="0" smtClean="0"/>
              <a:t>, </a:t>
            </a:r>
            <a:r>
              <a:rPr lang="el-GR" dirty="0" smtClean="0">
                <a:latin typeface="Times New Roman" panose="02020603050405020304" pitchFamily="18" charset="0"/>
                <a:cs typeface="Times New Roman" panose="02020603050405020304" pitchFamily="18" charset="0"/>
              </a:rPr>
              <a:t>η</a:t>
            </a:r>
            <a:r>
              <a:rPr lang="en-US" baseline="30000" dirty="0" smtClean="0"/>
              <a:t>2</a:t>
            </a:r>
            <a:r>
              <a:rPr lang="en-US" dirty="0" smtClean="0"/>
              <a:t>, adjusted </a:t>
            </a:r>
            <a:r>
              <a:rPr lang="en-US" dirty="0"/>
              <a:t>R</a:t>
            </a:r>
            <a:r>
              <a:rPr lang="en-US" baseline="30000" dirty="0"/>
              <a:t>2</a:t>
            </a:r>
            <a:r>
              <a:rPr lang="en-US" dirty="0" smtClean="0"/>
              <a:t>, </a:t>
            </a:r>
            <a:r>
              <a:rPr lang="el-GR" dirty="0" smtClean="0">
                <a:latin typeface="Times New Roman" panose="02020603050405020304" pitchFamily="18" charset="0"/>
                <a:cs typeface="Times New Roman" panose="02020603050405020304" pitchFamily="18" charset="0"/>
              </a:rPr>
              <a:t>ω</a:t>
            </a:r>
            <a:r>
              <a:rPr lang="en-US" baseline="30000" dirty="0" smtClean="0"/>
              <a:t>2</a:t>
            </a:r>
            <a:r>
              <a:rPr lang="en-US" dirty="0" smtClean="0"/>
              <a:t>, </a:t>
            </a:r>
            <a:r>
              <a:rPr lang="el-GR" dirty="0" smtClean="0">
                <a:latin typeface="Times New Roman" panose="02020603050405020304" pitchFamily="18" charset="0"/>
                <a:cs typeface="Times New Roman" panose="02020603050405020304" pitchFamily="18" charset="0"/>
              </a:rPr>
              <a:t>ϵ</a:t>
            </a:r>
            <a:r>
              <a:rPr lang="en-US" baseline="30000" dirty="0" smtClean="0"/>
              <a:t>2</a:t>
            </a:r>
            <a:endParaRPr lang="en-US" dirty="0" smtClean="0"/>
          </a:p>
        </p:txBody>
      </p:sp>
      <p:graphicFrame>
        <p:nvGraphicFramePr>
          <p:cNvPr id="13" name="Table 12"/>
          <p:cNvGraphicFramePr>
            <a:graphicFrameLocks noGrp="1"/>
          </p:cNvGraphicFramePr>
          <p:nvPr>
            <p:extLst>
              <p:ext uri="{D42A27DB-BD31-4B8C-83A1-F6EECF244321}">
                <p14:modId xmlns:p14="http://schemas.microsoft.com/office/powerpoint/2010/main" val="1244651825"/>
              </p:ext>
            </p:extLst>
          </p:nvPr>
        </p:nvGraphicFramePr>
        <p:xfrm>
          <a:off x="762000" y="2057400"/>
          <a:ext cx="2584580" cy="1463040"/>
        </p:xfrm>
        <a:graphic>
          <a:graphicData uri="http://schemas.openxmlformats.org/drawingml/2006/table">
            <a:tbl>
              <a:tblPr firstRow="1" bandRow="1">
                <a:tableStyleId>{073A0DAA-6AF3-43AB-8588-CEC1D06C72B9}</a:tableStyleId>
              </a:tblPr>
              <a:tblGrid>
                <a:gridCol w="1292290"/>
                <a:gridCol w="1292290"/>
              </a:tblGrid>
              <a:tr h="304800">
                <a:tc>
                  <a:txBody>
                    <a:bodyPr/>
                    <a:lstStyle/>
                    <a:p>
                      <a:pPr algn="ctr"/>
                      <a:r>
                        <a:rPr lang="en-US" dirty="0" smtClean="0"/>
                        <a:t>Effect</a:t>
                      </a:r>
                      <a:endParaRPr lang="en-US" dirty="0"/>
                    </a:p>
                  </a:txBody>
                  <a:tcPr>
                    <a:lnB w="12700" cap="flat" cmpd="sng" algn="ctr">
                      <a:solidFill>
                        <a:schemeClr val="tx1"/>
                      </a:solidFill>
                      <a:prstDash val="solid"/>
                      <a:round/>
                      <a:headEnd type="none" w="med" len="med"/>
                      <a:tailEnd type="none" w="med" len="med"/>
                    </a:lnB>
                    <a:solidFill>
                      <a:srgbClr val="022B68"/>
                    </a:solidFill>
                  </a:tcPr>
                </a:tc>
                <a:tc>
                  <a:txBody>
                    <a:bodyPr/>
                    <a:lstStyle/>
                    <a:p>
                      <a:pPr algn="ctr"/>
                      <a:r>
                        <a:rPr lang="en-US" dirty="0" smtClean="0"/>
                        <a:t>value</a:t>
                      </a:r>
                      <a:endParaRPr lang="en-US" dirty="0"/>
                    </a:p>
                  </a:txBody>
                  <a:tcPr>
                    <a:lnB w="12700" cap="flat" cmpd="sng" algn="ctr">
                      <a:solidFill>
                        <a:schemeClr val="tx1"/>
                      </a:solidFill>
                      <a:prstDash val="solid"/>
                      <a:round/>
                      <a:headEnd type="none" w="med" len="med"/>
                      <a:tailEnd type="none" w="med" len="med"/>
                    </a:lnB>
                    <a:solidFill>
                      <a:srgbClr val="022B68"/>
                    </a:solidFill>
                  </a:tcPr>
                </a:tc>
              </a:tr>
              <a:tr h="304800">
                <a:tc>
                  <a:txBody>
                    <a:bodyPr/>
                    <a:lstStyle/>
                    <a:p>
                      <a:pPr algn="ctr"/>
                      <a:r>
                        <a:rPr lang="en-US" dirty="0" smtClean="0"/>
                        <a:t>Minimal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smtClean="0"/>
                        <a:t>0.2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04800">
                <a:tc>
                  <a:txBody>
                    <a:bodyPr/>
                    <a:lstStyle/>
                    <a:p>
                      <a:pPr algn="ctr"/>
                      <a:r>
                        <a:rPr lang="en-US" dirty="0" smtClean="0"/>
                        <a:t>Moderate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smtClean="0"/>
                        <a:t>0.5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04800">
                <a:tc>
                  <a:txBody>
                    <a:bodyPr/>
                    <a:lstStyle/>
                    <a:p>
                      <a:pPr algn="ctr"/>
                      <a:r>
                        <a:rPr lang="en-US" dirty="0" smtClean="0"/>
                        <a:t>Strong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smtClean="0"/>
                        <a:t>0.8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255504242"/>
              </p:ext>
            </p:extLst>
          </p:nvPr>
        </p:nvGraphicFramePr>
        <p:xfrm>
          <a:off x="730898" y="4953000"/>
          <a:ext cx="2584580" cy="1463040"/>
        </p:xfrm>
        <a:graphic>
          <a:graphicData uri="http://schemas.openxmlformats.org/drawingml/2006/table">
            <a:tbl>
              <a:tblPr firstRow="1" bandRow="1">
                <a:tableStyleId>{073A0DAA-6AF3-43AB-8588-CEC1D06C72B9}</a:tableStyleId>
              </a:tblPr>
              <a:tblGrid>
                <a:gridCol w="1292290"/>
                <a:gridCol w="1292290"/>
              </a:tblGrid>
              <a:tr h="304800">
                <a:tc>
                  <a:txBody>
                    <a:bodyPr/>
                    <a:lstStyle/>
                    <a:p>
                      <a:pPr algn="ctr"/>
                      <a:r>
                        <a:rPr lang="en-US" dirty="0" smtClean="0"/>
                        <a:t>Effect</a:t>
                      </a:r>
                      <a:endParaRPr lang="en-US" dirty="0"/>
                    </a:p>
                  </a:txBody>
                  <a:tcPr>
                    <a:lnB w="12700" cap="flat" cmpd="sng" algn="ctr">
                      <a:solidFill>
                        <a:schemeClr val="tx1"/>
                      </a:solidFill>
                      <a:prstDash val="solid"/>
                      <a:round/>
                      <a:headEnd type="none" w="med" len="med"/>
                      <a:tailEnd type="none" w="med" len="med"/>
                    </a:lnB>
                    <a:solidFill>
                      <a:srgbClr val="022B68"/>
                    </a:solidFill>
                  </a:tcPr>
                </a:tc>
                <a:tc>
                  <a:txBody>
                    <a:bodyPr/>
                    <a:lstStyle/>
                    <a:p>
                      <a:pPr algn="ctr"/>
                      <a:r>
                        <a:rPr lang="en-US" dirty="0" smtClean="0"/>
                        <a:t>value</a:t>
                      </a:r>
                      <a:endParaRPr lang="en-US" dirty="0"/>
                    </a:p>
                  </a:txBody>
                  <a:tcPr>
                    <a:lnB w="12700" cap="flat" cmpd="sng" algn="ctr">
                      <a:solidFill>
                        <a:schemeClr val="tx1"/>
                      </a:solidFill>
                      <a:prstDash val="solid"/>
                      <a:round/>
                      <a:headEnd type="none" w="med" len="med"/>
                      <a:tailEnd type="none" w="med" len="med"/>
                    </a:lnB>
                    <a:solidFill>
                      <a:srgbClr val="022B68"/>
                    </a:solidFill>
                  </a:tcPr>
                </a:tc>
              </a:tr>
              <a:tr h="304800">
                <a:tc>
                  <a:txBody>
                    <a:bodyPr/>
                    <a:lstStyle/>
                    <a:p>
                      <a:pPr algn="ctr"/>
                      <a:r>
                        <a:rPr lang="en-US" dirty="0" smtClean="0"/>
                        <a:t>Minimal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smtClean="0"/>
                        <a:t>0.04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04800">
                <a:tc>
                  <a:txBody>
                    <a:bodyPr/>
                    <a:lstStyle/>
                    <a:p>
                      <a:pPr algn="ctr"/>
                      <a:r>
                        <a:rPr lang="en-US" dirty="0" smtClean="0"/>
                        <a:t>Moderate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smtClean="0"/>
                        <a:t>0.25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04800">
                <a:tc>
                  <a:txBody>
                    <a:bodyPr/>
                    <a:lstStyle/>
                    <a:p>
                      <a:pPr algn="ctr"/>
                      <a:r>
                        <a:rPr lang="en-US" dirty="0" smtClean="0"/>
                        <a:t>Strong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smtClean="0"/>
                        <a:t>0.64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91652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39275" y="381001"/>
            <a:ext cx="5638800" cy="609600"/>
          </a:xfrm>
        </p:spPr>
        <p:txBody>
          <a:bodyPr/>
          <a:lstStyle/>
          <a:p>
            <a:pPr marL="0" indent="0"/>
            <a:r>
              <a:rPr lang="en-US" b="1" u="sng" dirty="0"/>
              <a:t>Pearson’s r</a:t>
            </a:r>
          </a:p>
        </p:txBody>
      </p:sp>
      <p:sp>
        <p:nvSpPr>
          <p:cNvPr id="6" name="Subtitle 5"/>
          <p:cNvSpPr>
            <a:spLocks noGrp="1"/>
          </p:cNvSpPr>
          <p:nvPr>
            <p:ph type="body" idx="1"/>
          </p:nvPr>
        </p:nvSpPr>
        <p:spPr>
          <a:xfrm>
            <a:off x="914400" y="971551"/>
            <a:ext cx="5638800" cy="1500187"/>
          </a:xfrm>
        </p:spPr>
        <p:txBody>
          <a:bodyPr/>
          <a:lstStyle/>
          <a:p>
            <a:r>
              <a:rPr lang="en-US" dirty="0" smtClean="0"/>
              <a:t>LINEAR!</a:t>
            </a:r>
            <a:endParaRPr lang="en-US" dirty="0"/>
          </a:p>
        </p:txBody>
      </p:sp>
      <p:pic>
        <p:nvPicPr>
          <p:cNvPr id="17410" name="Picture 2" descr="https://statistics.laerd.com/statistical-guides/img/pearson-1-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7613" y="381000"/>
            <a:ext cx="4812349" cy="1676399"/>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s://upload.wikimedia.org/wikipedia/commons/thumb/e/ec/Anscombe%27s_quartet_3.svg/990px-Anscombe%27s_quartet_3.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2433714"/>
            <a:ext cx="5539875" cy="4029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97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fade">
                                      <p:cBhvr>
                                        <p:cTn id="7"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592059" y="925909"/>
            <a:ext cx="2832276" cy="609600"/>
          </a:xfrm>
        </p:spPr>
        <p:txBody>
          <a:bodyPr>
            <a:noAutofit/>
          </a:bodyPr>
          <a:lstStyle/>
          <a:p>
            <a:pPr algn="ctr"/>
            <a:r>
              <a:rPr lang="en-US" sz="2400" b="1" dirty="0" smtClean="0"/>
              <a:t>Strength of </a:t>
            </a:r>
            <a:r>
              <a:rPr lang="en-US" sz="2400" b="1" u="sng" dirty="0" smtClean="0"/>
              <a:t>Association</a:t>
            </a:r>
            <a:r>
              <a:rPr lang="en-US" sz="2400" b="1" u="sng" dirty="0"/>
              <a:t/>
            </a:r>
            <a:br>
              <a:rPr lang="en-US" sz="2400" b="1" u="sng" dirty="0"/>
            </a:br>
            <a:endParaRPr lang="en-US" sz="2400" b="1" u="sng"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009053" y="304800"/>
                <a:ext cx="4830147" cy="5715000"/>
              </a:xfrm>
            </p:spPr>
            <p:txBody>
              <a:bodyPr>
                <a:normAutofit/>
              </a:bodyPr>
              <a:lstStyle/>
              <a:p>
                <a:pPr marL="0" indent="0">
                  <a:buNone/>
                </a:pPr>
                <a:r>
                  <a:rPr lang="en-US" b="1" u="sng" dirty="0" smtClean="0"/>
                  <a:t>Eta Squared, </a:t>
                </a:r>
                <a:r>
                  <a:rPr lang="el-GR" dirty="0">
                    <a:latin typeface="Times New Roman" panose="02020603050405020304" pitchFamily="18" charset="0"/>
                    <a:cs typeface="Times New Roman" panose="02020603050405020304" pitchFamily="18" charset="0"/>
                  </a:rPr>
                  <a:t>η</a:t>
                </a:r>
                <a:r>
                  <a:rPr lang="en-US" baseline="30000" dirty="0"/>
                  <a:t>2</a:t>
                </a:r>
                <a:endParaRPr lang="en-US" b="1" u="sng" dirty="0" smtClean="0"/>
              </a:p>
              <a:p>
                <a:pPr lvl="1"/>
                <a:r>
                  <a:rPr lang="en-US" dirty="0" smtClean="0"/>
                  <a:t>Extends r</a:t>
                </a:r>
                <a:r>
                  <a:rPr lang="en-US" baseline="30000" dirty="0" smtClean="0"/>
                  <a:t>2</a:t>
                </a:r>
                <a:r>
                  <a:rPr lang="en-US" dirty="0" smtClean="0"/>
                  <a:t> to more than 2 groups</a:t>
                </a:r>
              </a:p>
              <a:p>
                <a:pPr lvl="1"/>
                <a:r>
                  <a:rPr lang="en-US" dirty="0" smtClean="0"/>
                  <a:t>Proportion of variation in Y that is associated with membership of the different groups defined by X (omnibus)</a:t>
                </a:r>
              </a:p>
              <a:p>
                <a:pPr lvl="1"/>
                <a14:m>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𝜂</m:t>
                        </m:r>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𝑆𝑆</m:t>
                            </m:r>
                          </m:e>
                          <m:sub>
                            <m:r>
                              <a:rPr lang="en-US" b="0" i="1" smtClean="0">
                                <a:latin typeface="Cambria Math" panose="02040503050406030204" pitchFamily="18" charset="0"/>
                              </a:rPr>
                              <m:t>𝑒𝑓𝑓𝑒𝑐𝑡</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𝑆𝑆</m:t>
                            </m:r>
                          </m:e>
                          <m:sub>
                            <m:r>
                              <a:rPr lang="en-US" b="0" i="1" smtClean="0">
                                <a:latin typeface="Cambria Math" panose="02040503050406030204" pitchFamily="18" charset="0"/>
                              </a:rPr>
                              <m:t>𝑡𝑜𝑡𝑎𝑙</m:t>
                            </m:r>
                          </m:sub>
                        </m:sSub>
                      </m:den>
                    </m:f>
                  </m:oMath>
                </a14:m>
                <a:endParaRPr lang="en-US" dirty="0" smtClean="0"/>
              </a:p>
              <a:p>
                <a:pPr lvl="1"/>
                <a:r>
                  <a:rPr lang="en-US" dirty="0" smtClean="0"/>
                  <a:t>Example: </a:t>
                </a:r>
                <a:r>
                  <a:rPr lang="el-GR" dirty="0">
                    <a:latin typeface="Times New Roman" panose="02020603050405020304" pitchFamily="18" charset="0"/>
                    <a:cs typeface="Times New Roman" panose="02020603050405020304" pitchFamily="18" charset="0"/>
                  </a:rPr>
                  <a:t>η</a:t>
                </a:r>
                <a:r>
                  <a:rPr lang="en-US" baseline="30000" dirty="0" smtClean="0"/>
                  <a:t>2</a:t>
                </a:r>
                <a:r>
                  <a:rPr lang="en-US" dirty="0" smtClean="0"/>
                  <a:t> =0.13means 13% of the total variance in weight is due to which treatment was assigned</a:t>
                </a:r>
              </a:p>
              <a:p>
                <a:pPr lvl="1"/>
                <a:r>
                  <a:rPr lang="en-US" dirty="0" smtClean="0"/>
                  <a:t>Good for describing a study, but has to use for comparison between studies</a:t>
                </a:r>
              </a:p>
              <a:p>
                <a:pPr marL="0" indent="0">
                  <a:buNone/>
                </a:pPr>
                <a:r>
                  <a:rPr lang="en-US" b="1" u="sng" dirty="0" smtClean="0"/>
                  <a:t>Partial Eta </a:t>
                </a:r>
                <a:r>
                  <a:rPr lang="en-US" b="1" u="sng" dirty="0"/>
                  <a:t>Squared, </a:t>
                </a:r>
                <a:r>
                  <a:rPr lang="el-GR" dirty="0" smtClean="0">
                    <a:latin typeface="Times New Roman" panose="02020603050405020304" pitchFamily="18" charset="0"/>
                    <a:cs typeface="Times New Roman" panose="02020603050405020304" pitchFamily="18" charset="0"/>
                  </a:rPr>
                  <a:t>η</a:t>
                </a:r>
                <a:r>
                  <a:rPr lang="en-US" baseline="-25000" dirty="0" smtClean="0">
                    <a:latin typeface="Times New Roman" panose="02020603050405020304" pitchFamily="18" charset="0"/>
                    <a:cs typeface="Times New Roman" panose="02020603050405020304" pitchFamily="18" charset="0"/>
                  </a:rPr>
                  <a:t>p</a:t>
                </a:r>
                <a:r>
                  <a:rPr lang="en-US" baseline="30000" dirty="0" smtClean="0"/>
                  <a:t>2</a:t>
                </a:r>
                <a:endParaRPr lang="en-US" b="1" u="sng" dirty="0"/>
              </a:p>
              <a:p>
                <a:pPr lvl="1"/>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𝜂</m:t>
                        </m:r>
                      </m:e>
                      <m:sup>
                        <m:r>
                          <a:rPr lang="en-US" i="1">
                            <a:latin typeface="Cambria Math" panose="02040503050406030204" pitchFamily="18" charset="0"/>
                          </a:rPr>
                          <m:t>2</m:t>
                        </m:r>
                      </m:sup>
                    </m:sSup>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𝑆𝑆</m:t>
                            </m:r>
                          </m:e>
                          <m:sub>
                            <m:r>
                              <a:rPr lang="en-US" i="1">
                                <a:latin typeface="Cambria Math" panose="02040503050406030204" pitchFamily="18" charset="0"/>
                              </a:rPr>
                              <m:t>𝑒𝑓𝑓𝑒𝑐𝑡</m:t>
                            </m:r>
                          </m:sub>
                        </m:sSub>
                      </m:num>
                      <m:den>
                        <m:sSub>
                          <m:sSubPr>
                            <m:ctrlPr>
                              <a:rPr lang="en-US" i="1">
                                <a:latin typeface="Cambria Math" panose="02040503050406030204" pitchFamily="18" charset="0"/>
                              </a:rPr>
                            </m:ctrlPr>
                          </m:sSubPr>
                          <m:e>
                            <m:r>
                              <a:rPr lang="en-US" i="1">
                                <a:latin typeface="Cambria Math" panose="02040503050406030204" pitchFamily="18" charset="0"/>
                              </a:rPr>
                              <m:t>𝑆𝑆</m:t>
                            </m:r>
                          </m:e>
                          <m:sub>
                            <m:r>
                              <a:rPr lang="en-US" b="0" i="1" smtClean="0">
                                <a:latin typeface="Cambria Math" panose="02040503050406030204" pitchFamily="18" charset="0"/>
                              </a:rPr>
                              <m:t>𝑒𝑓𝑓𝑒𝑐𝑡</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𝑆𝑆</m:t>
                            </m:r>
                          </m:e>
                          <m:sub>
                            <m:r>
                              <a:rPr lang="en-US" i="1">
                                <a:latin typeface="Cambria Math" panose="02040503050406030204" pitchFamily="18" charset="0"/>
                              </a:rPr>
                              <m:t>𝑒</m:t>
                            </m:r>
                            <m:r>
                              <a:rPr lang="en-US" b="0" i="1" smtClean="0">
                                <a:latin typeface="Cambria Math" panose="02040503050406030204" pitchFamily="18" charset="0"/>
                              </a:rPr>
                              <m:t>𝑟𝑟𝑜𝑟</m:t>
                            </m:r>
                          </m:sub>
                        </m:sSub>
                      </m:den>
                    </m:f>
                  </m:oMath>
                </a14:m>
                <a:endParaRPr lang="en-US" dirty="0" smtClean="0"/>
              </a:p>
              <a:p>
                <a:pPr lvl="1"/>
                <a:r>
                  <a:rPr lang="en-US" dirty="0" smtClean="0"/>
                  <a:t>Note: G*Power &amp; SPSS …see </a:t>
                </a:r>
                <a:r>
                  <a:rPr lang="en-US" dirty="0" err="1" smtClean="0"/>
                  <a:t>Lakens</a:t>
                </a:r>
                <a:r>
                  <a:rPr lang="en-US" dirty="0" smtClean="0"/>
                  <a:t>’ article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009053" y="304800"/>
                <a:ext cx="4830147" cy="5715000"/>
              </a:xfrm>
              <a:blipFill rotWithShape="0">
                <a:blip r:embed="rId2"/>
                <a:stretch>
                  <a:fillRect l="-1136" t="-533" b="-320"/>
                </a:stretch>
              </a:blipFill>
            </p:spPr>
            <p:txBody>
              <a:bodyPr/>
              <a:lstStyle/>
              <a:p>
                <a:r>
                  <a:rPr lang="en-US">
                    <a:noFill/>
                  </a:rPr>
                  <a:t> </a:t>
                </a:r>
              </a:p>
            </p:txBody>
          </p:sp>
        </mc:Fallback>
      </mc:AlternateContent>
      <p:sp>
        <p:nvSpPr>
          <p:cNvPr id="4" name="Text Placeholder 3"/>
          <p:cNvSpPr>
            <a:spLocks noGrp="1"/>
          </p:cNvSpPr>
          <p:nvPr>
            <p:ph type="body" sz="half" idx="2"/>
          </p:nvPr>
        </p:nvSpPr>
        <p:spPr>
          <a:xfrm>
            <a:off x="380565" y="1197744"/>
            <a:ext cx="3255264" cy="5355456"/>
          </a:xfrm>
        </p:spPr>
        <p:txBody>
          <a:bodyPr>
            <a:normAutofit/>
          </a:bodyPr>
          <a:lstStyle/>
          <a:p>
            <a:pPr algn="ctr"/>
            <a:r>
              <a:rPr lang="en-US" dirty="0" smtClean="0"/>
              <a:t>Continuous or Correlational Data</a:t>
            </a:r>
            <a:endParaRPr lang="en-US" dirty="0"/>
          </a:p>
          <a:p>
            <a:pPr algn="ctr"/>
            <a:r>
              <a:rPr lang="en-US" dirty="0" smtClean="0"/>
              <a:t>r, R, </a:t>
            </a:r>
            <a:r>
              <a:rPr lang="el-GR" dirty="0" smtClean="0">
                <a:latin typeface="Courier New" panose="02070309020205020404" pitchFamily="49" charset="0"/>
                <a:cs typeface="Courier New" panose="02070309020205020404" pitchFamily="49" charset="0"/>
              </a:rPr>
              <a:t>φ</a:t>
            </a:r>
            <a:r>
              <a:rPr lang="en-US" dirty="0" smtClean="0"/>
              <a:t>, </a:t>
            </a:r>
            <a:r>
              <a:rPr lang="el-GR" dirty="0" smtClean="0">
                <a:latin typeface="Courier New" panose="02070309020205020404" pitchFamily="49" charset="0"/>
                <a:cs typeface="Courier New" panose="02070309020205020404" pitchFamily="49" charset="0"/>
              </a:rPr>
              <a:t>ρ</a:t>
            </a:r>
            <a:r>
              <a:rPr lang="en-US" dirty="0" smtClean="0"/>
              <a:t>, partial r, </a:t>
            </a:r>
            <a:r>
              <a:rPr lang="el-GR" dirty="0" smtClean="0">
                <a:latin typeface="Courier New" panose="02070309020205020404" pitchFamily="49" charset="0"/>
                <a:cs typeface="Courier New" panose="02070309020205020404" pitchFamily="49" charset="0"/>
              </a:rPr>
              <a:t>β</a:t>
            </a:r>
            <a:r>
              <a:rPr lang="en-US" dirty="0" smtClean="0"/>
              <a:t>, </a:t>
            </a:r>
            <a:r>
              <a:rPr lang="en-US" dirty="0" err="1" smtClean="0"/>
              <a:t>r</a:t>
            </a:r>
            <a:r>
              <a:rPr lang="en-US" baseline="-25000" dirty="0" err="1" smtClean="0"/>
              <a:t>h</a:t>
            </a:r>
            <a:r>
              <a:rPr lang="en-US" dirty="0" smtClean="0"/>
              <a:t>, tau </a:t>
            </a:r>
          </a:p>
          <a:p>
            <a:pPr algn="ctr"/>
            <a:endParaRPr lang="en-US" dirty="0"/>
          </a:p>
          <a:p>
            <a:pPr algn="ctr"/>
            <a:endParaRPr lang="en-US" dirty="0" smtClean="0"/>
          </a:p>
          <a:p>
            <a:pPr algn="ctr"/>
            <a:endParaRPr lang="en-US" dirty="0"/>
          </a:p>
          <a:p>
            <a:pPr algn="ctr"/>
            <a:endParaRPr lang="en-US" dirty="0" smtClean="0"/>
          </a:p>
          <a:p>
            <a:pPr algn="ctr"/>
            <a:r>
              <a:rPr lang="en-US" dirty="0" smtClean="0"/>
              <a:t>Squared association indices</a:t>
            </a:r>
          </a:p>
          <a:p>
            <a:pPr algn="ctr"/>
            <a:r>
              <a:rPr lang="en-US" dirty="0" smtClean="0"/>
              <a:t>r</a:t>
            </a:r>
            <a:r>
              <a:rPr lang="en-US" baseline="30000" dirty="0" smtClean="0"/>
              <a:t>2</a:t>
            </a:r>
            <a:r>
              <a:rPr lang="en-US" dirty="0" smtClean="0"/>
              <a:t>, R</a:t>
            </a:r>
            <a:r>
              <a:rPr lang="en-US" baseline="30000" dirty="0" smtClean="0"/>
              <a:t>2</a:t>
            </a:r>
            <a:r>
              <a:rPr lang="en-US" dirty="0" smtClean="0"/>
              <a:t>, </a:t>
            </a:r>
            <a:r>
              <a:rPr lang="el-GR" dirty="0" smtClean="0">
                <a:latin typeface="Times New Roman" panose="02020603050405020304" pitchFamily="18" charset="0"/>
                <a:cs typeface="Times New Roman" panose="02020603050405020304" pitchFamily="18" charset="0"/>
              </a:rPr>
              <a:t>η</a:t>
            </a:r>
            <a:r>
              <a:rPr lang="en-US" baseline="30000" dirty="0" smtClean="0"/>
              <a:t>2</a:t>
            </a:r>
            <a:r>
              <a:rPr lang="en-US" dirty="0" smtClean="0"/>
              <a:t>, adjusted </a:t>
            </a:r>
            <a:r>
              <a:rPr lang="en-US" dirty="0"/>
              <a:t>R</a:t>
            </a:r>
            <a:r>
              <a:rPr lang="en-US" baseline="30000" dirty="0"/>
              <a:t>2</a:t>
            </a:r>
            <a:r>
              <a:rPr lang="en-US" dirty="0" smtClean="0"/>
              <a:t>, </a:t>
            </a:r>
            <a:r>
              <a:rPr lang="el-GR" dirty="0" smtClean="0">
                <a:latin typeface="Times New Roman" panose="02020603050405020304" pitchFamily="18" charset="0"/>
                <a:cs typeface="Times New Roman" panose="02020603050405020304" pitchFamily="18" charset="0"/>
              </a:rPr>
              <a:t>ω</a:t>
            </a:r>
            <a:r>
              <a:rPr lang="en-US" baseline="30000" dirty="0" smtClean="0"/>
              <a:t>2</a:t>
            </a:r>
            <a:r>
              <a:rPr lang="en-US" dirty="0" smtClean="0"/>
              <a:t>, </a:t>
            </a:r>
            <a:r>
              <a:rPr lang="el-GR" dirty="0" smtClean="0">
                <a:latin typeface="Times New Roman" panose="02020603050405020304" pitchFamily="18" charset="0"/>
                <a:cs typeface="Times New Roman" panose="02020603050405020304" pitchFamily="18" charset="0"/>
              </a:rPr>
              <a:t>ϵ</a:t>
            </a:r>
            <a:r>
              <a:rPr lang="en-US" baseline="30000" dirty="0" smtClean="0"/>
              <a:t>2</a:t>
            </a:r>
            <a:endParaRPr lang="en-US" dirty="0" smtClean="0"/>
          </a:p>
        </p:txBody>
      </p:sp>
      <p:graphicFrame>
        <p:nvGraphicFramePr>
          <p:cNvPr id="13" name="Table 12"/>
          <p:cNvGraphicFramePr>
            <a:graphicFrameLocks noGrp="1"/>
          </p:cNvGraphicFramePr>
          <p:nvPr>
            <p:extLst>
              <p:ext uri="{D42A27DB-BD31-4B8C-83A1-F6EECF244321}">
                <p14:modId xmlns:p14="http://schemas.microsoft.com/office/powerpoint/2010/main" val="1244651825"/>
              </p:ext>
            </p:extLst>
          </p:nvPr>
        </p:nvGraphicFramePr>
        <p:xfrm>
          <a:off x="762000" y="2057400"/>
          <a:ext cx="2584580" cy="1463040"/>
        </p:xfrm>
        <a:graphic>
          <a:graphicData uri="http://schemas.openxmlformats.org/drawingml/2006/table">
            <a:tbl>
              <a:tblPr firstRow="1" bandRow="1">
                <a:tableStyleId>{073A0DAA-6AF3-43AB-8588-CEC1D06C72B9}</a:tableStyleId>
              </a:tblPr>
              <a:tblGrid>
                <a:gridCol w="1292290"/>
                <a:gridCol w="1292290"/>
              </a:tblGrid>
              <a:tr h="304800">
                <a:tc>
                  <a:txBody>
                    <a:bodyPr/>
                    <a:lstStyle/>
                    <a:p>
                      <a:pPr algn="ctr"/>
                      <a:r>
                        <a:rPr lang="en-US" dirty="0" smtClean="0"/>
                        <a:t>Effect</a:t>
                      </a:r>
                      <a:endParaRPr lang="en-US" dirty="0"/>
                    </a:p>
                  </a:txBody>
                  <a:tcPr>
                    <a:lnB w="12700" cap="flat" cmpd="sng" algn="ctr">
                      <a:solidFill>
                        <a:schemeClr val="tx1"/>
                      </a:solidFill>
                      <a:prstDash val="solid"/>
                      <a:round/>
                      <a:headEnd type="none" w="med" len="med"/>
                      <a:tailEnd type="none" w="med" len="med"/>
                    </a:lnB>
                    <a:solidFill>
                      <a:srgbClr val="022B68"/>
                    </a:solidFill>
                  </a:tcPr>
                </a:tc>
                <a:tc>
                  <a:txBody>
                    <a:bodyPr/>
                    <a:lstStyle/>
                    <a:p>
                      <a:pPr algn="ctr"/>
                      <a:r>
                        <a:rPr lang="en-US" dirty="0" smtClean="0"/>
                        <a:t>value</a:t>
                      </a:r>
                      <a:endParaRPr lang="en-US" dirty="0"/>
                    </a:p>
                  </a:txBody>
                  <a:tcPr>
                    <a:lnB w="12700" cap="flat" cmpd="sng" algn="ctr">
                      <a:solidFill>
                        <a:schemeClr val="tx1"/>
                      </a:solidFill>
                      <a:prstDash val="solid"/>
                      <a:round/>
                      <a:headEnd type="none" w="med" len="med"/>
                      <a:tailEnd type="none" w="med" len="med"/>
                    </a:lnB>
                    <a:solidFill>
                      <a:srgbClr val="022B68"/>
                    </a:solidFill>
                  </a:tcPr>
                </a:tc>
              </a:tr>
              <a:tr h="304800">
                <a:tc>
                  <a:txBody>
                    <a:bodyPr/>
                    <a:lstStyle/>
                    <a:p>
                      <a:pPr algn="ctr"/>
                      <a:r>
                        <a:rPr lang="en-US" dirty="0" smtClean="0"/>
                        <a:t>Minimal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smtClean="0"/>
                        <a:t>0.2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04800">
                <a:tc>
                  <a:txBody>
                    <a:bodyPr/>
                    <a:lstStyle/>
                    <a:p>
                      <a:pPr algn="ctr"/>
                      <a:r>
                        <a:rPr lang="en-US" dirty="0" smtClean="0"/>
                        <a:t>Moderate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smtClean="0"/>
                        <a:t>0.5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04800">
                <a:tc>
                  <a:txBody>
                    <a:bodyPr/>
                    <a:lstStyle/>
                    <a:p>
                      <a:pPr algn="ctr"/>
                      <a:r>
                        <a:rPr lang="en-US" dirty="0" smtClean="0"/>
                        <a:t>Strong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smtClean="0"/>
                        <a:t>0.8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255504242"/>
              </p:ext>
            </p:extLst>
          </p:nvPr>
        </p:nvGraphicFramePr>
        <p:xfrm>
          <a:off x="730898" y="4953000"/>
          <a:ext cx="2584580" cy="1463040"/>
        </p:xfrm>
        <a:graphic>
          <a:graphicData uri="http://schemas.openxmlformats.org/drawingml/2006/table">
            <a:tbl>
              <a:tblPr firstRow="1" bandRow="1">
                <a:tableStyleId>{073A0DAA-6AF3-43AB-8588-CEC1D06C72B9}</a:tableStyleId>
              </a:tblPr>
              <a:tblGrid>
                <a:gridCol w="1292290"/>
                <a:gridCol w="1292290"/>
              </a:tblGrid>
              <a:tr h="304800">
                <a:tc>
                  <a:txBody>
                    <a:bodyPr/>
                    <a:lstStyle/>
                    <a:p>
                      <a:pPr algn="ctr"/>
                      <a:r>
                        <a:rPr lang="en-US" dirty="0" smtClean="0"/>
                        <a:t>Effect</a:t>
                      </a:r>
                      <a:endParaRPr lang="en-US" dirty="0"/>
                    </a:p>
                  </a:txBody>
                  <a:tcPr>
                    <a:lnB w="12700" cap="flat" cmpd="sng" algn="ctr">
                      <a:solidFill>
                        <a:schemeClr val="tx1"/>
                      </a:solidFill>
                      <a:prstDash val="solid"/>
                      <a:round/>
                      <a:headEnd type="none" w="med" len="med"/>
                      <a:tailEnd type="none" w="med" len="med"/>
                    </a:lnB>
                    <a:solidFill>
                      <a:srgbClr val="022B68"/>
                    </a:solidFill>
                  </a:tcPr>
                </a:tc>
                <a:tc>
                  <a:txBody>
                    <a:bodyPr/>
                    <a:lstStyle/>
                    <a:p>
                      <a:pPr algn="ctr"/>
                      <a:r>
                        <a:rPr lang="en-US" dirty="0" smtClean="0"/>
                        <a:t>value</a:t>
                      </a:r>
                      <a:endParaRPr lang="en-US" dirty="0"/>
                    </a:p>
                  </a:txBody>
                  <a:tcPr>
                    <a:lnB w="12700" cap="flat" cmpd="sng" algn="ctr">
                      <a:solidFill>
                        <a:schemeClr val="tx1"/>
                      </a:solidFill>
                      <a:prstDash val="solid"/>
                      <a:round/>
                      <a:headEnd type="none" w="med" len="med"/>
                      <a:tailEnd type="none" w="med" len="med"/>
                    </a:lnB>
                    <a:solidFill>
                      <a:srgbClr val="022B68"/>
                    </a:solidFill>
                  </a:tcPr>
                </a:tc>
              </a:tr>
              <a:tr h="304800">
                <a:tc>
                  <a:txBody>
                    <a:bodyPr/>
                    <a:lstStyle/>
                    <a:p>
                      <a:pPr algn="ctr"/>
                      <a:r>
                        <a:rPr lang="en-US" dirty="0" smtClean="0"/>
                        <a:t>Minimal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smtClean="0"/>
                        <a:t>0.04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04800">
                <a:tc>
                  <a:txBody>
                    <a:bodyPr/>
                    <a:lstStyle/>
                    <a:p>
                      <a:pPr algn="ctr"/>
                      <a:r>
                        <a:rPr lang="en-US" dirty="0" smtClean="0"/>
                        <a:t>Moderate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smtClean="0"/>
                        <a:t>0.25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04800">
                <a:tc>
                  <a:txBody>
                    <a:bodyPr/>
                    <a:lstStyle/>
                    <a:p>
                      <a:pPr algn="ctr"/>
                      <a:r>
                        <a:rPr lang="en-US" dirty="0" smtClean="0"/>
                        <a:t>Strong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smtClean="0"/>
                        <a:t>0.64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318950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162800" cy="904875"/>
          </a:xfrm>
        </p:spPr>
        <p:txBody>
          <a:bodyPr>
            <a:normAutofit fontScale="90000"/>
          </a:bodyPr>
          <a:lstStyle/>
          <a:p>
            <a:r>
              <a:rPr lang="en-US" dirty="0" smtClean="0"/>
              <a:t>Differences &amp; Similarities </a:t>
            </a:r>
            <a:br>
              <a:rPr lang="en-US" dirty="0" smtClean="0"/>
            </a:br>
            <a:r>
              <a:rPr lang="en-US" dirty="0" smtClean="0"/>
              <a:t>Between Effect Sizes</a:t>
            </a:r>
            <a:endParaRPr lang="en-US" dirty="0"/>
          </a:p>
        </p:txBody>
      </p:sp>
      <p:sp>
        <p:nvSpPr>
          <p:cNvPr id="4" name="Text Placeholder 3"/>
          <p:cNvSpPr>
            <a:spLocks noGrp="1"/>
          </p:cNvSpPr>
          <p:nvPr>
            <p:ph type="body" idx="1"/>
          </p:nvPr>
        </p:nvSpPr>
        <p:spPr>
          <a:xfrm>
            <a:off x="1676400" y="1362075"/>
            <a:ext cx="5638800" cy="816768"/>
          </a:xfrm>
        </p:spPr>
        <p:txBody>
          <a:bodyPr/>
          <a:lstStyle/>
          <a:p>
            <a:pPr algn="ctr"/>
            <a:r>
              <a:rPr lang="en-US" b="1" u="sng" dirty="0"/>
              <a:t>Excel </a:t>
            </a:r>
            <a:r>
              <a:rPr lang="en-US" b="1" u="sng" dirty="0" smtClean="0"/>
              <a:t>Effect Size Conversions</a:t>
            </a:r>
            <a:endParaRPr lang="en-US" b="1" u="sng" dirty="0"/>
          </a:p>
          <a:p>
            <a:pPr algn="ctr"/>
            <a:r>
              <a:rPr lang="en-US" dirty="0" smtClean="0"/>
              <a:t>From_R2D2.xlsx</a:t>
            </a:r>
            <a:endParaRPr lang="en-US" dirty="0"/>
          </a:p>
          <a:p>
            <a:pPr algn="ctr"/>
            <a:r>
              <a:rPr lang="en-US" dirty="0">
                <a:hlinkClick r:id="rId2"/>
              </a:rPr>
              <a:t>https://osf.io/vbdah</a:t>
            </a:r>
            <a:r>
              <a:rPr lang="en-US" dirty="0"/>
              <a:t> </a:t>
            </a:r>
          </a:p>
          <a:p>
            <a:endParaRPr lang="en-US" dirty="0"/>
          </a:p>
        </p:txBody>
      </p:sp>
      <p:pic>
        <p:nvPicPr>
          <p:cNvPr id="5" name="Picture 4"/>
          <p:cNvPicPr>
            <a:picLocks noChangeAspect="1"/>
          </p:cNvPicPr>
          <p:nvPr/>
        </p:nvPicPr>
        <p:blipFill>
          <a:blip r:embed="rId3"/>
          <a:stretch>
            <a:fillRect/>
          </a:stretch>
        </p:blipFill>
        <p:spPr>
          <a:xfrm>
            <a:off x="990600" y="2266949"/>
            <a:ext cx="7391400" cy="3808271"/>
          </a:xfrm>
          <a:prstGeom prst="rect">
            <a:avLst/>
          </a:prstGeom>
        </p:spPr>
      </p:pic>
    </p:spTree>
    <p:extLst>
      <p:ext uri="{BB962C8B-B14F-4D97-AF65-F5344CB8AC3E}">
        <p14:creationId xmlns:p14="http://schemas.microsoft.com/office/powerpoint/2010/main" val="3707244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2401" y="2057400"/>
            <a:ext cx="4953000" cy="5853113"/>
          </a:xfrm>
        </p:spPr>
        <p:txBody>
          <a:bodyPr/>
          <a:lstStyle/>
          <a:p>
            <a:pPr marL="228600" lvl="1">
              <a:spcBef>
                <a:spcPts val="2000"/>
              </a:spcBef>
            </a:pPr>
            <a:r>
              <a:rPr lang="en-US" sz="2800" b="1" dirty="0" smtClean="0"/>
              <a:t>Alternate Hypothesis (H</a:t>
            </a:r>
            <a:r>
              <a:rPr lang="en-US" sz="2800" b="1" baseline="-25000" dirty="0" smtClean="0"/>
              <a:t>1</a:t>
            </a:r>
            <a:r>
              <a:rPr lang="en-US" sz="2800" b="1" dirty="0" smtClean="0"/>
              <a:t>)</a:t>
            </a:r>
          </a:p>
          <a:p>
            <a:pPr lvl="1"/>
            <a:r>
              <a:rPr lang="en-US" dirty="0" smtClean="0"/>
              <a:t>Early </a:t>
            </a:r>
            <a:r>
              <a:rPr lang="en-US" dirty="0"/>
              <a:t>elementary students </a:t>
            </a:r>
            <a:r>
              <a:rPr lang="en-US" dirty="0" smtClean="0"/>
              <a:t>DO experience </a:t>
            </a:r>
            <a:r>
              <a:rPr lang="en-US" dirty="0"/>
              <a:t>a ‘summer-slide’ in reading </a:t>
            </a:r>
            <a:r>
              <a:rPr lang="en-US" dirty="0" smtClean="0"/>
              <a:t>achievement.</a:t>
            </a:r>
          </a:p>
          <a:p>
            <a:pPr lvl="1"/>
            <a:endParaRPr lang="en-US" dirty="0"/>
          </a:p>
          <a:p>
            <a:pPr marL="228600" lvl="1">
              <a:spcBef>
                <a:spcPts val="2000"/>
              </a:spcBef>
            </a:pPr>
            <a:r>
              <a:rPr lang="en-US" sz="2800" b="1" dirty="0" smtClean="0"/>
              <a:t>Null Hypothesis </a:t>
            </a:r>
            <a:r>
              <a:rPr lang="en-US" sz="2800" b="1" dirty="0"/>
              <a:t>(</a:t>
            </a:r>
            <a:r>
              <a:rPr lang="en-US" sz="2800" b="1" dirty="0" smtClean="0"/>
              <a:t>H</a:t>
            </a:r>
            <a:r>
              <a:rPr lang="en-US" sz="2800" b="1" baseline="-25000" dirty="0" smtClean="0"/>
              <a:t>0</a:t>
            </a:r>
            <a:r>
              <a:rPr lang="en-US" sz="2800" b="1" dirty="0" smtClean="0"/>
              <a:t>)</a:t>
            </a:r>
            <a:endParaRPr lang="en-US" sz="2800" b="1" dirty="0"/>
          </a:p>
          <a:p>
            <a:pPr lvl="1"/>
            <a:r>
              <a:rPr lang="en-US" dirty="0" smtClean="0"/>
              <a:t>Any decrease in </a:t>
            </a:r>
            <a:r>
              <a:rPr lang="en-US" dirty="0"/>
              <a:t>reading </a:t>
            </a:r>
            <a:r>
              <a:rPr lang="en-US" dirty="0" smtClean="0"/>
              <a:t>achievement of early </a:t>
            </a:r>
            <a:r>
              <a:rPr lang="en-US" dirty="0"/>
              <a:t>elementary students </a:t>
            </a:r>
            <a:r>
              <a:rPr lang="en-US" dirty="0" smtClean="0"/>
              <a:t>over the summer is just do to random chance.</a:t>
            </a:r>
          </a:p>
          <a:p>
            <a:pPr lvl="1"/>
            <a:endParaRPr lang="en-US" dirty="0"/>
          </a:p>
        </p:txBody>
      </p:sp>
      <p:sp>
        <p:nvSpPr>
          <p:cNvPr id="4" name="Text Placeholder 3"/>
          <p:cNvSpPr>
            <a:spLocks noGrp="1"/>
          </p:cNvSpPr>
          <p:nvPr>
            <p:ph type="body" sz="half" idx="2"/>
          </p:nvPr>
        </p:nvSpPr>
        <p:spPr>
          <a:xfrm>
            <a:off x="381093" y="1936770"/>
            <a:ext cx="3255264" cy="2392363"/>
          </a:xfrm>
        </p:spPr>
        <p:txBody>
          <a:bodyPr>
            <a:normAutofit/>
          </a:bodyPr>
          <a:lstStyle/>
          <a:p>
            <a:pPr algn="ctr"/>
            <a:r>
              <a:rPr lang="en-US" sz="2400" dirty="0"/>
              <a:t>Research </a:t>
            </a:r>
            <a:r>
              <a:rPr lang="en-US" sz="2400" dirty="0" smtClean="0"/>
              <a:t>Question</a:t>
            </a:r>
          </a:p>
          <a:p>
            <a:pPr algn="ctr"/>
            <a:r>
              <a:rPr lang="en-US" sz="2000" dirty="0" smtClean="0">
                <a:solidFill>
                  <a:srgbClr val="B7DBFF"/>
                </a:solidFill>
              </a:rPr>
              <a:t>Do early </a:t>
            </a:r>
            <a:r>
              <a:rPr lang="en-US" sz="2000" dirty="0">
                <a:solidFill>
                  <a:srgbClr val="B7DBFF"/>
                </a:solidFill>
              </a:rPr>
              <a:t>elementary students experience </a:t>
            </a:r>
            <a:r>
              <a:rPr lang="en-US" sz="2000" dirty="0" smtClean="0">
                <a:solidFill>
                  <a:srgbClr val="B7DBFF"/>
                </a:solidFill>
              </a:rPr>
              <a:t>a </a:t>
            </a:r>
            <a:r>
              <a:rPr lang="en-US" sz="2000" dirty="0">
                <a:solidFill>
                  <a:srgbClr val="B7DBFF"/>
                </a:solidFill>
              </a:rPr>
              <a:t>‘summer-slide</a:t>
            </a:r>
            <a:r>
              <a:rPr lang="en-US" sz="2000" dirty="0" smtClean="0">
                <a:solidFill>
                  <a:srgbClr val="B7DBFF"/>
                </a:solidFill>
              </a:rPr>
              <a:t>’ </a:t>
            </a:r>
            <a:r>
              <a:rPr lang="en-US" sz="2000" dirty="0">
                <a:solidFill>
                  <a:srgbClr val="B7DBFF"/>
                </a:solidFill>
              </a:rPr>
              <a:t>in reading achievement?</a:t>
            </a:r>
          </a:p>
          <a:p>
            <a:pPr algn="ctr"/>
            <a:endParaRPr lang="en-US" sz="2400" dirty="0"/>
          </a:p>
        </p:txBody>
      </p:sp>
      <p:pic>
        <p:nvPicPr>
          <p:cNvPr id="2050" name="Picture 2" descr="http://worksheets.k12reader.com/wp-content/uploads/kindergartenreaders1-300x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975" y="4343400"/>
            <a:ext cx="2857500" cy="20288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readingfoundation.org/wp-content/uploads/Readu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04800"/>
            <a:ext cx="3051123" cy="139959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8" name="Title 1"/>
          <p:cNvSpPr txBox="1">
            <a:spLocks/>
          </p:cNvSpPr>
          <p:nvPr/>
        </p:nvSpPr>
        <p:spPr>
          <a:xfrm>
            <a:off x="367765" y="831785"/>
            <a:ext cx="3255264" cy="47625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600" b="0" kern="1200">
                <a:solidFill>
                  <a:schemeClr val="bg1"/>
                </a:solidFill>
                <a:latin typeface="+mj-lt"/>
                <a:ea typeface="+mj-ea"/>
                <a:cs typeface="+mj-cs"/>
              </a:defRPr>
            </a:lvl1pPr>
          </a:lstStyle>
          <a:p>
            <a:pPr algn="ctr"/>
            <a:r>
              <a:rPr lang="en-US" sz="3200" smtClean="0"/>
              <a:t>Education</a:t>
            </a:r>
            <a:r>
              <a:rPr lang="en-US" sz="3200" u="sng" smtClean="0"/>
              <a:t> Example</a:t>
            </a:r>
            <a:endParaRPr lang="en-US" sz="3200" u="sng" dirty="0"/>
          </a:p>
        </p:txBody>
      </p:sp>
    </p:spTree>
    <p:extLst>
      <p:ext uri="{BB962C8B-B14F-4D97-AF65-F5344CB8AC3E}">
        <p14:creationId xmlns:p14="http://schemas.microsoft.com/office/powerpoint/2010/main" val="44093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138" y="474329"/>
            <a:ext cx="2133600" cy="560294"/>
          </a:xfrm>
        </p:spPr>
        <p:txBody>
          <a:bodyPr/>
          <a:lstStyle/>
          <a:p>
            <a:r>
              <a:rPr lang="en-US" dirty="0" smtClean="0"/>
              <a:t>G*Power</a:t>
            </a:r>
            <a:endParaRPr lang="en-US" dirty="0"/>
          </a:p>
        </p:txBody>
      </p:sp>
      <p:sp>
        <p:nvSpPr>
          <p:cNvPr id="3" name="Content Placeholder 2"/>
          <p:cNvSpPr>
            <a:spLocks noGrp="1"/>
          </p:cNvSpPr>
          <p:nvPr>
            <p:ph idx="1"/>
          </p:nvPr>
        </p:nvSpPr>
        <p:spPr>
          <a:xfrm>
            <a:off x="220824" y="1447800"/>
            <a:ext cx="8237376" cy="4876800"/>
          </a:xfrm>
        </p:spPr>
        <p:txBody>
          <a:bodyPr>
            <a:normAutofit fontScale="92500" lnSpcReduction="10000"/>
          </a:bodyPr>
          <a:lstStyle/>
          <a:p>
            <a:r>
              <a:rPr lang="en-US" dirty="0" smtClean="0"/>
              <a:t>A school district is designing a multiple regression study looking at the effect of </a:t>
            </a:r>
            <a:r>
              <a:rPr lang="en-US" b="1" dirty="0" smtClean="0"/>
              <a:t>factors </a:t>
            </a:r>
            <a:r>
              <a:rPr lang="en-US" dirty="0" smtClean="0"/>
              <a:t>on </a:t>
            </a:r>
            <a:r>
              <a:rPr lang="en-US" dirty="0"/>
              <a:t>the English </a:t>
            </a:r>
            <a:r>
              <a:rPr lang="en-US" b="1" u="sng" dirty="0"/>
              <a:t>language proficiency </a:t>
            </a:r>
            <a:r>
              <a:rPr lang="en-US" dirty="0"/>
              <a:t>scores of Latino high school students.  </a:t>
            </a:r>
            <a:endParaRPr lang="en-US" dirty="0" smtClean="0"/>
          </a:p>
          <a:p>
            <a:pPr lvl="1"/>
            <a:r>
              <a:rPr lang="en-US" u="sng" dirty="0" smtClean="0"/>
              <a:t>Gender &amp; family income</a:t>
            </a:r>
            <a:r>
              <a:rPr lang="en-US" dirty="0" smtClean="0"/>
              <a:t>: </a:t>
            </a:r>
            <a:r>
              <a:rPr lang="en-US" b="1" dirty="0" smtClean="0"/>
              <a:t>control </a:t>
            </a:r>
            <a:r>
              <a:rPr lang="en-US" b="1" dirty="0"/>
              <a:t>variables </a:t>
            </a:r>
            <a:r>
              <a:rPr lang="en-US" dirty="0"/>
              <a:t>and not of primary research </a:t>
            </a:r>
            <a:r>
              <a:rPr lang="en-US" dirty="0" smtClean="0"/>
              <a:t>interest</a:t>
            </a:r>
            <a:r>
              <a:rPr lang="en-US" dirty="0"/>
              <a:t> </a:t>
            </a:r>
            <a:endParaRPr lang="en-US" dirty="0" smtClean="0"/>
          </a:p>
          <a:p>
            <a:pPr lvl="1"/>
            <a:r>
              <a:rPr lang="en-US" dirty="0" smtClean="0"/>
              <a:t> </a:t>
            </a:r>
            <a:r>
              <a:rPr lang="en-US" u="sng" dirty="0"/>
              <a:t>Mother's </a:t>
            </a:r>
            <a:r>
              <a:rPr lang="en-US" u="sng" dirty="0" smtClean="0"/>
              <a:t>education:</a:t>
            </a:r>
            <a:r>
              <a:rPr lang="en-US" dirty="0" smtClean="0"/>
              <a:t> </a:t>
            </a:r>
            <a:r>
              <a:rPr lang="en-US" b="1" dirty="0"/>
              <a:t>continuous</a:t>
            </a:r>
            <a:r>
              <a:rPr lang="en-US" dirty="0"/>
              <a:t> </a:t>
            </a:r>
            <a:r>
              <a:rPr lang="en-US" dirty="0" smtClean="0"/>
              <a:t>variable: number </a:t>
            </a:r>
            <a:r>
              <a:rPr lang="en-US" dirty="0"/>
              <a:t>of years </a:t>
            </a:r>
            <a:r>
              <a:rPr lang="en-US" dirty="0" smtClean="0"/>
              <a:t>(4 to 20) that </a:t>
            </a:r>
            <a:r>
              <a:rPr lang="en-US" dirty="0"/>
              <a:t>the mother attended </a:t>
            </a:r>
            <a:r>
              <a:rPr lang="en-US" dirty="0" smtClean="0"/>
              <a:t>school</a:t>
            </a:r>
          </a:p>
          <a:p>
            <a:pPr lvl="1"/>
            <a:r>
              <a:rPr lang="en-US" u="sng" dirty="0" smtClean="0"/>
              <a:t>Language spoken </a:t>
            </a:r>
            <a:r>
              <a:rPr lang="en-US" u="sng" dirty="0"/>
              <a:t>in the home</a:t>
            </a:r>
            <a:r>
              <a:rPr lang="en-US" u="sng" dirty="0" smtClean="0"/>
              <a:t> </a:t>
            </a:r>
            <a:r>
              <a:rPr lang="en-US" dirty="0"/>
              <a:t>(</a:t>
            </a:r>
            <a:r>
              <a:rPr lang="en-US" b="1" dirty="0" err="1" smtClean="0"/>
              <a:t>homelang</a:t>
            </a:r>
            <a:r>
              <a:rPr lang="en-US" dirty="0" smtClean="0"/>
              <a:t>): categorical </a:t>
            </a:r>
            <a:r>
              <a:rPr lang="en-US" dirty="0"/>
              <a:t>research variable with three levels: </a:t>
            </a:r>
            <a:r>
              <a:rPr lang="en-US" dirty="0" smtClean="0"/>
              <a:t>(1</a:t>
            </a:r>
            <a:r>
              <a:rPr lang="en-US" dirty="0"/>
              <a:t>) Spanish only, </a:t>
            </a:r>
            <a:r>
              <a:rPr lang="en-US" dirty="0" smtClean="0"/>
              <a:t>(2</a:t>
            </a:r>
            <a:r>
              <a:rPr lang="en-US" dirty="0"/>
              <a:t>) both Spanish and English, and </a:t>
            </a:r>
            <a:r>
              <a:rPr lang="en-US" dirty="0" smtClean="0"/>
              <a:t>(3</a:t>
            </a:r>
            <a:r>
              <a:rPr lang="en-US" dirty="0"/>
              <a:t>) English only.  Since there are </a:t>
            </a:r>
            <a:r>
              <a:rPr lang="en-US" b="1" dirty="0"/>
              <a:t>three levels</a:t>
            </a:r>
            <a:r>
              <a:rPr lang="en-US" dirty="0"/>
              <a:t>, it will take </a:t>
            </a:r>
            <a:r>
              <a:rPr lang="en-US" b="1" dirty="0"/>
              <a:t>two dummy variables </a:t>
            </a:r>
            <a:endParaRPr lang="en-US" b="1" dirty="0" smtClean="0"/>
          </a:p>
          <a:p>
            <a:pPr lvl="1"/>
            <a:r>
              <a:rPr lang="en-US" dirty="0" smtClean="0"/>
              <a:t>Full </a:t>
            </a:r>
            <a:r>
              <a:rPr lang="en-US" dirty="0"/>
              <a:t>regression </a:t>
            </a:r>
            <a:r>
              <a:rPr lang="en-US" dirty="0" smtClean="0"/>
              <a:t>model:</a:t>
            </a:r>
          </a:p>
          <a:p>
            <a:endParaRPr lang="en-US" dirty="0" smtClean="0"/>
          </a:p>
          <a:p>
            <a:r>
              <a:rPr lang="en-US" u="sng" dirty="0" err="1" smtClean="0"/>
              <a:t>Presearch</a:t>
            </a:r>
            <a:r>
              <a:rPr lang="en-US" u="sng" dirty="0" smtClean="0"/>
              <a:t> </a:t>
            </a:r>
            <a:r>
              <a:rPr lang="en-US" u="sng" dirty="0"/>
              <a:t>hypotheses </a:t>
            </a:r>
            <a:r>
              <a:rPr lang="en-US" dirty="0"/>
              <a:t>are the </a:t>
            </a:r>
            <a:r>
              <a:rPr lang="en-US" b="1" dirty="0">
                <a:solidFill>
                  <a:srgbClr val="FF0000"/>
                </a:solidFill>
              </a:rPr>
              <a:t>test of b</a:t>
            </a:r>
            <a:r>
              <a:rPr lang="en-US" b="1" baseline="-25000" dirty="0">
                <a:solidFill>
                  <a:srgbClr val="FF0000"/>
                </a:solidFill>
              </a:rPr>
              <a:t>3</a:t>
            </a:r>
            <a:r>
              <a:rPr lang="en-US" b="1" dirty="0">
                <a:solidFill>
                  <a:srgbClr val="FF0000"/>
                </a:solidFill>
              </a:rPr>
              <a:t> </a:t>
            </a:r>
            <a:r>
              <a:rPr lang="en-US" dirty="0"/>
              <a:t>and the </a:t>
            </a:r>
            <a:r>
              <a:rPr lang="en-US" b="1" dirty="0">
                <a:solidFill>
                  <a:schemeClr val="accent2">
                    <a:lumMod val="50000"/>
                    <a:lumOff val="50000"/>
                  </a:schemeClr>
                </a:solidFill>
              </a:rPr>
              <a:t>joint test of b</a:t>
            </a:r>
            <a:r>
              <a:rPr lang="en-US" b="1" baseline="-25000" dirty="0">
                <a:solidFill>
                  <a:schemeClr val="accent2">
                    <a:lumMod val="50000"/>
                    <a:lumOff val="50000"/>
                  </a:schemeClr>
                </a:solidFill>
              </a:rPr>
              <a:t>4</a:t>
            </a:r>
            <a:r>
              <a:rPr lang="en-US" b="1" dirty="0">
                <a:solidFill>
                  <a:schemeClr val="accent2">
                    <a:lumMod val="50000"/>
                    <a:lumOff val="50000"/>
                  </a:schemeClr>
                </a:solidFill>
              </a:rPr>
              <a:t> and b</a:t>
            </a:r>
            <a:r>
              <a:rPr lang="en-US" b="1" baseline="-25000" dirty="0">
                <a:solidFill>
                  <a:schemeClr val="accent2">
                    <a:lumMod val="50000"/>
                    <a:lumOff val="50000"/>
                  </a:schemeClr>
                </a:solidFill>
              </a:rPr>
              <a:t>5</a:t>
            </a:r>
            <a:r>
              <a:rPr lang="en-US" dirty="0"/>
              <a:t>. </a:t>
            </a:r>
            <a:endParaRPr lang="en-US" dirty="0" smtClean="0"/>
          </a:p>
          <a:p>
            <a:pPr lvl="1"/>
            <a:r>
              <a:rPr lang="en-US" dirty="0" smtClean="0"/>
              <a:t> </a:t>
            </a:r>
            <a:r>
              <a:rPr lang="en-US" dirty="0"/>
              <a:t>These tests are equivalent the testing the change in R</a:t>
            </a:r>
            <a:r>
              <a:rPr lang="en-US" baseline="30000" dirty="0"/>
              <a:t>2</a:t>
            </a:r>
            <a:r>
              <a:rPr lang="en-US" dirty="0"/>
              <a:t> when </a:t>
            </a:r>
            <a:r>
              <a:rPr lang="en-US" b="1" dirty="0" err="1"/>
              <a:t>momeduc</a:t>
            </a:r>
            <a:r>
              <a:rPr lang="en-US" dirty="0"/>
              <a:t> (or </a:t>
            </a:r>
            <a:r>
              <a:rPr lang="en-US" b="1" dirty="0"/>
              <a:t>homelang1</a:t>
            </a:r>
            <a:r>
              <a:rPr lang="en-US" dirty="0"/>
              <a:t> and </a:t>
            </a:r>
            <a:r>
              <a:rPr lang="en-US" b="1" dirty="0"/>
              <a:t>homelang2</a:t>
            </a:r>
            <a:r>
              <a:rPr lang="en-US" dirty="0"/>
              <a:t>) are added last to the regression equation.</a:t>
            </a:r>
          </a:p>
        </p:txBody>
      </p:sp>
      <p:pic>
        <p:nvPicPr>
          <p:cNvPr id="8196" name="Picture 4" descr="http://www.ohio.edu/people/jeng/images/gpicon-12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4" y="44022"/>
            <a:ext cx="990600" cy="99060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a:xfrm>
            <a:off x="228600" y="975259"/>
            <a:ext cx="8518641" cy="774700"/>
          </a:xfrm>
        </p:spPr>
        <p:txBody>
          <a:bodyPr/>
          <a:lstStyle/>
          <a:p>
            <a:r>
              <a:rPr lang="en-US" b="1" dirty="0"/>
              <a:t>Power analysis for </a:t>
            </a:r>
            <a:r>
              <a:rPr lang="en-US" b="1" dirty="0" smtClean="0"/>
              <a:t>multiple regression</a:t>
            </a:r>
            <a:endParaRPr lang="en-US" b="1" dirty="0"/>
          </a:p>
        </p:txBody>
      </p:sp>
      <p:sp>
        <p:nvSpPr>
          <p:cNvPr id="7" name="TextBox 6"/>
          <p:cNvSpPr txBox="1"/>
          <p:nvPr/>
        </p:nvSpPr>
        <p:spPr>
          <a:xfrm>
            <a:off x="4038600" y="381000"/>
            <a:ext cx="2895600" cy="584775"/>
          </a:xfrm>
          <a:prstGeom prst="rect">
            <a:avLst/>
          </a:prstGeom>
          <a:noFill/>
        </p:spPr>
        <p:txBody>
          <a:bodyPr wrap="square" rtlCol="0">
            <a:spAutoFit/>
          </a:bodyPr>
          <a:lstStyle/>
          <a:p>
            <a:pPr algn="ctr"/>
            <a:r>
              <a:rPr lang="en-US" sz="3200" b="1" dirty="0" smtClean="0">
                <a:solidFill>
                  <a:srgbClr val="FF0000"/>
                </a:solidFill>
              </a:rPr>
              <a:t>A priori</a:t>
            </a:r>
            <a:endParaRPr lang="en-US" sz="3200" b="1" dirty="0">
              <a:solidFill>
                <a:srgbClr val="FF0000"/>
              </a:solidFill>
            </a:endParaRPr>
          </a:p>
        </p:txBody>
      </p:sp>
      <mc:AlternateContent xmlns:mc="http://schemas.openxmlformats.org/markup-compatibility/2006" xmlns:a14="http://schemas.microsoft.com/office/drawing/2010/main">
        <mc:Choice Requires="a14">
          <p:sp>
            <p:nvSpPr>
              <p:cNvPr id="5" name="Rectangle 4"/>
              <p:cNvSpPr/>
              <p:nvPr/>
            </p:nvSpPr>
            <p:spPr>
              <a:xfrm>
                <a:off x="541388" y="4604266"/>
                <a:ext cx="8180971"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𝑒𝑛𝑔𝑝𝑟𝑜𝑓</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𝑠𝑒𝑥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𝑖𝑛𝑐𝑜𝑚𝑒</m:t>
                      </m:r>
                      <m:r>
                        <a:rPr lang="en-US" i="1">
                          <a:latin typeface="Cambria Math" panose="02040503050406030204" pitchFamily="18" charset="0"/>
                        </a:rPr>
                        <m:t>+</m:t>
                      </m:r>
                      <m:sSub>
                        <m:sSubPr>
                          <m:ctrlPr>
                            <a:rPr lang="en-US" b="1" i="1" smtClean="0">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ea typeface="Cambria Math" panose="02040503050406030204" pitchFamily="18" charset="0"/>
                            </a:rPr>
                            <m:t>𝜷</m:t>
                          </m:r>
                        </m:e>
                        <m:sub>
                          <m:r>
                            <a:rPr lang="en-US" b="1" i="1">
                              <a:solidFill>
                                <a:srgbClr val="FF0000"/>
                              </a:solidFill>
                              <a:latin typeface="Cambria Math" panose="02040503050406030204" pitchFamily="18" charset="0"/>
                              <a:ea typeface="Cambria Math" panose="02040503050406030204" pitchFamily="18" charset="0"/>
                            </a:rPr>
                            <m:t>𝟑</m:t>
                          </m:r>
                        </m:sub>
                      </m:sSub>
                      <m:r>
                        <a:rPr lang="en-US" i="1">
                          <a:latin typeface="Cambria Math" panose="02040503050406030204" pitchFamily="18" charset="0"/>
                        </a:rPr>
                        <m:t>∗</m:t>
                      </m:r>
                      <m:r>
                        <a:rPr lang="en-US" i="1">
                          <a:latin typeface="Cambria Math" panose="02040503050406030204" pitchFamily="18" charset="0"/>
                        </a:rPr>
                        <m:t>𝑚𝑜𝑚</m:t>
                      </m:r>
                      <m:r>
                        <a:rPr lang="en-US" i="1">
                          <a:latin typeface="Cambria Math" panose="02040503050406030204" pitchFamily="18" charset="0"/>
                        </a:rPr>
                        <m:t>+</m:t>
                      </m:r>
                      <m:sSub>
                        <m:sSubPr>
                          <m:ctrlPr>
                            <a:rPr lang="en-US" b="1" i="1" smtClean="0">
                              <a:solidFill>
                                <a:schemeClr val="accent2">
                                  <a:lumMod val="50000"/>
                                  <a:lumOff val="50000"/>
                                </a:schemeClr>
                              </a:solidFill>
                              <a:latin typeface="Cambria Math" panose="02040503050406030204" pitchFamily="18" charset="0"/>
                            </a:rPr>
                          </m:ctrlPr>
                        </m:sSubPr>
                        <m:e>
                          <m:r>
                            <a:rPr lang="en-US" b="1" i="1">
                              <a:solidFill>
                                <a:schemeClr val="accent2">
                                  <a:lumMod val="50000"/>
                                  <a:lumOff val="50000"/>
                                </a:schemeClr>
                              </a:solidFill>
                              <a:latin typeface="Cambria Math" panose="02040503050406030204" pitchFamily="18" charset="0"/>
                              <a:ea typeface="Cambria Math" panose="02040503050406030204" pitchFamily="18" charset="0"/>
                            </a:rPr>
                            <m:t>𝜷</m:t>
                          </m:r>
                        </m:e>
                        <m:sub>
                          <m:r>
                            <a:rPr lang="en-US" b="1" i="1">
                              <a:solidFill>
                                <a:schemeClr val="accent2">
                                  <a:lumMod val="50000"/>
                                  <a:lumOff val="50000"/>
                                </a:schemeClr>
                              </a:solidFill>
                              <a:latin typeface="Cambria Math" panose="02040503050406030204" pitchFamily="18" charset="0"/>
                              <a:ea typeface="Cambria Math" panose="02040503050406030204" pitchFamily="18" charset="0"/>
                            </a:rPr>
                            <m:t>𝟒</m:t>
                          </m:r>
                        </m:sub>
                      </m:sSub>
                      <m:r>
                        <a:rPr lang="en-US" i="1">
                          <a:latin typeface="Cambria Math" panose="02040503050406030204" pitchFamily="18" charset="0"/>
                        </a:rPr>
                        <m:t>∗</m:t>
                      </m:r>
                      <m:r>
                        <a:rPr lang="en-US" i="1">
                          <a:latin typeface="Cambria Math" panose="02040503050406030204" pitchFamily="18" charset="0"/>
                        </a:rPr>
                        <m:t>𝑙𝑎𝑛𝑔</m:t>
                      </m:r>
                      <m:r>
                        <a:rPr lang="en-US" i="1">
                          <a:latin typeface="Cambria Math" panose="02040503050406030204" pitchFamily="18" charset="0"/>
                        </a:rPr>
                        <m:t>1+</m:t>
                      </m:r>
                      <m:sSub>
                        <m:sSubPr>
                          <m:ctrlPr>
                            <a:rPr lang="en-US" b="1" i="1" smtClean="0">
                              <a:solidFill>
                                <a:schemeClr val="accent2">
                                  <a:lumMod val="50000"/>
                                  <a:lumOff val="50000"/>
                                </a:schemeClr>
                              </a:solidFill>
                              <a:latin typeface="Cambria Math" panose="02040503050406030204" pitchFamily="18" charset="0"/>
                            </a:rPr>
                          </m:ctrlPr>
                        </m:sSubPr>
                        <m:e>
                          <m:r>
                            <a:rPr lang="en-US" b="1" i="1">
                              <a:solidFill>
                                <a:schemeClr val="accent2">
                                  <a:lumMod val="50000"/>
                                  <a:lumOff val="50000"/>
                                </a:schemeClr>
                              </a:solidFill>
                              <a:latin typeface="Cambria Math" panose="02040503050406030204" pitchFamily="18" charset="0"/>
                              <a:ea typeface="Cambria Math" panose="02040503050406030204" pitchFamily="18" charset="0"/>
                            </a:rPr>
                            <m:t>𝜷</m:t>
                          </m:r>
                        </m:e>
                        <m:sub>
                          <m:r>
                            <a:rPr lang="en-US" b="1" i="1">
                              <a:solidFill>
                                <a:schemeClr val="accent2">
                                  <a:lumMod val="50000"/>
                                  <a:lumOff val="50000"/>
                                </a:schemeClr>
                              </a:solidFill>
                              <a:latin typeface="Cambria Math" panose="02040503050406030204" pitchFamily="18" charset="0"/>
                              <a:ea typeface="Cambria Math" panose="02040503050406030204" pitchFamily="18" charset="0"/>
                            </a:rPr>
                            <m:t>𝟓</m:t>
                          </m:r>
                        </m:sub>
                      </m:sSub>
                      <m:r>
                        <a:rPr lang="en-US" i="1">
                          <a:latin typeface="Cambria Math" panose="02040503050406030204" pitchFamily="18" charset="0"/>
                        </a:rPr>
                        <m:t>∗</m:t>
                      </m:r>
                      <m:r>
                        <a:rPr lang="en-US" i="1">
                          <a:latin typeface="Cambria Math" panose="02040503050406030204" pitchFamily="18" charset="0"/>
                        </a:rPr>
                        <m:t>𝑙𝑎𝑛𝑔</m:t>
                      </m:r>
                      <m:r>
                        <a:rPr lang="en-US" i="1">
                          <a:latin typeface="Cambria Math" panose="02040503050406030204" pitchFamily="18" charset="0"/>
                        </a:rPr>
                        <m:t>2</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541388" y="4604266"/>
                <a:ext cx="8180971" cy="369332"/>
              </a:xfrm>
              <a:prstGeom prst="rect">
                <a:avLst/>
              </a:prstGeom>
              <a:blipFill rotWithShape="0">
                <a:blip r:embed="rId3"/>
                <a:stretch>
                  <a:fillRect b="-14754"/>
                </a:stretch>
              </a:blipFill>
            </p:spPr>
            <p:txBody>
              <a:bodyPr/>
              <a:lstStyle/>
              <a:p>
                <a:r>
                  <a:rPr lang="en-US">
                    <a:noFill/>
                  </a:rPr>
                  <a:t> </a:t>
                </a:r>
              </a:p>
            </p:txBody>
          </p:sp>
        </mc:Fallback>
      </mc:AlternateContent>
    </p:spTree>
    <p:extLst>
      <p:ext uri="{BB962C8B-B14F-4D97-AF65-F5344CB8AC3E}">
        <p14:creationId xmlns:p14="http://schemas.microsoft.com/office/powerpoint/2010/main" val="80246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1000"/>
                                        <p:tgtEl>
                                          <p:spTgt spid="3">
                                            <p:txEl>
                                              <p:pRg st="7" end="7"/>
                                            </p:txEl>
                                          </p:spTgt>
                                        </p:tgtEl>
                                      </p:cBhvr>
                                    </p:animEffect>
                                    <p:anim calcmode="lin" valueType="num">
                                      <p:cBhvr>
                                        <p:cTn id="5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138" y="474329"/>
            <a:ext cx="2133600" cy="560294"/>
          </a:xfrm>
        </p:spPr>
        <p:txBody>
          <a:bodyPr/>
          <a:lstStyle/>
          <a:p>
            <a:r>
              <a:rPr lang="en-US" dirty="0" smtClean="0"/>
              <a:t>G*Power</a:t>
            </a:r>
            <a:endParaRPr lang="en-US" dirty="0"/>
          </a:p>
        </p:txBody>
      </p:sp>
      <p:pic>
        <p:nvPicPr>
          <p:cNvPr id="8196" name="Picture 4" descr="http://www.ohio.edu/people/jeng/images/gpicon-12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4" y="44022"/>
            <a:ext cx="990600" cy="99060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a:xfrm>
            <a:off x="220824" y="1085182"/>
            <a:ext cx="7848600" cy="624942"/>
          </a:xfrm>
        </p:spPr>
        <p:txBody>
          <a:bodyPr/>
          <a:lstStyle/>
          <a:p>
            <a:r>
              <a:rPr lang="en-US" sz="1600" dirty="0"/>
              <a:t>To begin, the program should be set to the </a:t>
            </a:r>
            <a:r>
              <a:rPr lang="en-US" sz="1600" b="1" dirty="0"/>
              <a:t>F family of tests</a:t>
            </a:r>
            <a:r>
              <a:rPr lang="en-US" sz="1600" dirty="0"/>
              <a:t>, to a Special </a:t>
            </a:r>
            <a:r>
              <a:rPr lang="en-US" sz="1600" b="1" dirty="0"/>
              <a:t>Multiple Regression</a:t>
            </a:r>
            <a:r>
              <a:rPr lang="en-US" sz="1600" dirty="0"/>
              <a:t>, and to the 'A Priori' power analysis necessary to identify sample size. </a:t>
            </a:r>
          </a:p>
        </p:txBody>
      </p:sp>
      <p:sp>
        <p:nvSpPr>
          <p:cNvPr id="7" name="TextBox 6"/>
          <p:cNvSpPr txBox="1"/>
          <p:nvPr/>
        </p:nvSpPr>
        <p:spPr>
          <a:xfrm>
            <a:off x="4038600" y="381000"/>
            <a:ext cx="2895600" cy="584775"/>
          </a:xfrm>
          <a:prstGeom prst="rect">
            <a:avLst/>
          </a:prstGeom>
          <a:noFill/>
        </p:spPr>
        <p:txBody>
          <a:bodyPr wrap="square" rtlCol="0">
            <a:spAutoFit/>
          </a:bodyPr>
          <a:lstStyle/>
          <a:p>
            <a:pPr algn="ctr"/>
            <a:r>
              <a:rPr lang="en-US" sz="3200" b="1" dirty="0" smtClean="0">
                <a:solidFill>
                  <a:srgbClr val="FF0000"/>
                </a:solidFill>
              </a:rPr>
              <a:t>A priori</a:t>
            </a:r>
            <a:endParaRPr lang="en-US" sz="3200" b="1" dirty="0">
              <a:solidFill>
                <a:srgbClr val="FF0000"/>
              </a:solidFill>
            </a:endParaRPr>
          </a:p>
        </p:txBody>
      </p:sp>
      <p:sp>
        <p:nvSpPr>
          <p:cNvPr id="6" name="Content Placeholder 5"/>
          <p:cNvSpPr>
            <a:spLocks noGrp="1"/>
          </p:cNvSpPr>
          <p:nvPr>
            <p:ph idx="1"/>
          </p:nvPr>
        </p:nvSpPr>
        <p:spPr>
          <a:xfrm>
            <a:off x="6248400" y="2209800"/>
            <a:ext cx="2590800" cy="3581400"/>
          </a:xfrm>
        </p:spPr>
        <p:txBody>
          <a:bodyPr/>
          <a:lstStyle/>
          <a:p>
            <a:r>
              <a:rPr lang="en-US" dirty="0" smtClean="0"/>
              <a:t>Start with mom’s education</a:t>
            </a:r>
          </a:p>
          <a:p>
            <a:r>
              <a:rPr lang="en-US" dirty="0" smtClean="0"/>
              <a:t>We expect full model to account for about 45% of the variation in language proficiency</a:t>
            </a:r>
            <a:endParaRPr lang="en-US" dirty="0"/>
          </a:p>
        </p:txBody>
      </p:sp>
      <p:pic>
        <p:nvPicPr>
          <p:cNvPr id="8" name="Picture 7"/>
          <p:cNvPicPr>
            <a:picLocks noChangeAspect="1"/>
          </p:cNvPicPr>
          <p:nvPr/>
        </p:nvPicPr>
        <p:blipFill>
          <a:blip r:embed="rId3"/>
          <a:stretch>
            <a:fillRect/>
          </a:stretch>
        </p:blipFill>
        <p:spPr>
          <a:xfrm>
            <a:off x="220824" y="1988976"/>
            <a:ext cx="5924550" cy="4682916"/>
          </a:xfrm>
          <a:prstGeom prst="rect">
            <a:avLst/>
          </a:prstGeom>
        </p:spPr>
      </p:pic>
      <p:pic>
        <p:nvPicPr>
          <p:cNvPr id="9" name="Picture 8"/>
          <p:cNvPicPr>
            <a:picLocks noChangeAspect="1"/>
          </p:cNvPicPr>
          <p:nvPr/>
        </p:nvPicPr>
        <p:blipFill>
          <a:blip r:embed="rId4"/>
          <a:stretch>
            <a:fillRect/>
          </a:stretch>
        </p:blipFill>
        <p:spPr>
          <a:xfrm>
            <a:off x="3964829" y="2286000"/>
            <a:ext cx="4910138" cy="4270236"/>
          </a:xfrm>
          <a:prstGeom prst="rect">
            <a:avLst/>
          </a:prstGeom>
        </p:spPr>
      </p:pic>
    </p:spTree>
    <p:extLst>
      <p:ext uri="{BB962C8B-B14F-4D97-AF65-F5344CB8AC3E}">
        <p14:creationId xmlns:p14="http://schemas.microsoft.com/office/powerpoint/2010/main" val="427404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138" y="474329"/>
            <a:ext cx="2133600" cy="560294"/>
          </a:xfrm>
        </p:spPr>
        <p:txBody>
          <a:bodyPr/>
          <a:lstStyle/>
          <a:p>
            <a:r>
              <a:rPr lang="en-US" dirty="0" smtClean="0"/>
              <a:t>G*Power</a:t>
            </a:r>
            <a:endParaRPr lang="en-US" dirty="0"/>
          </a:p>
        </p:txBody>
      </p:sp>
      <p:pic>
        <p:nvPicPr>
          <p:cNvPr id="8196" name="Picture 4" descr="http://www.ohio.edu/people/jeng/images/gpicon-12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4" y="44022"/>
            <a:ext cx="990600" cy="99060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a:xfrm>
            <a:off x="220824" y="1085182"/>
            <a:ext cx="7848600" cy="624942"/>
          </a:xfrm>
        </p:spPr>
        <p:txBody>
          <a:bodyPr/>
          <a:lstStyle/>
          <a:p>
            <a:r>
              <a:rPr lang="en-US" sz="1600" dirty="0"/>
              <a:t>To begin, the program should be set to the F family of tests, to a Special Multiple Regression, and to the 'A Priori' power analysis necessary to identify sample size. </a:t>
            </a:r>
          </a:p>
        </p:txBody>
      </p:sp>
      <p:sp>
        <p:nvSpPr>
          <p:cNvPr id="7" name="TextBox 6"/>
          <p:cNvSpPr txBox="1"/>
          <p:nvPr/>
        </p:nvSpPr>
        <p:spPr>
          <a:xfrm>
            <a:off x="4038600" y="381000"/>
            <a:ext cx="2895600" cy="584775"/>
          </a:xfrm>
          <a:prstGeom prst="rect">
            <a:avLst/>
          </a:prstGeom>
          <a:noFill/>
        </p:spPr>
        <p:txBody>
          <a:bodyPr wrap="square" rtlCol="0">
            <a:spAutoFit/>
          </a:bodyPr>
          <a:lstStyle/>
          <a:p>
            <a:pPr algn="ctr"/>
            <a:r>
              <a:rPr lang="en-US" sz="3200" b="1" dirty="0" smtClean="0">
                <a:solidFill>
                  <a:srgbClr val="FF0000"/>
                </a:solidFill>
              </a:rPr>
              <a:t>A priori</a:t>
            </a:r>
            <a:endParaRPr lang="en-US" sz="3200" b="1" dirty="0">
              <a:solidFill>
                <a:srgbClr val="FF0000"/>
              </a:solidFill>
            </a:endParaRPr>
          </a:p>
        </p:txBody>
      </p:sp>
      <p:sp>
        <p:nvSpPr>
          <p:cNvPr id="6" name="Content Placeholder 5"/>
          <p:cNvSpPr>
            <a:spLocks noGrp="1"/>
          </p:cNvSpPr>
          <p:nvPr>
            <p:ph idx="1"/>
          </p:nvPr>
        </p:nvSpPr>
        <p:spPr>
          <a:xfrm>
            <a:off x="6248400" y="2209800"/>
            <a:ext cx="2590800" cy="3581400"/>
          </a:xfrm>
        </p:spPr>
        <p:txBody>
          <a:bodyPr/>
          <a:lstStyle/>
          <a:p>
            <a:r>
              <a:rPr lang="en-US" dirty="0" smtClean="0"/>
              <a:t>Move on to 2 variables that code for  language</a:t>
            </a:r>
          </a:p>
        </p:txBody>
      </p:sp>
      <p:pic>
        <p:nvPicPr>
          <p:cNvPr id="3" name="Picture 2"/>
          <p:cNvPicPr>
            <a:picLocks noChangeAspect="1"/>
          </p:cNvPicPr>
          <p:nvPr/>
        </p:nvPicPr>
        <p:blipFill>
          <a:blip r:embed="rId3"/>
          <a:stretch>
            <a:fillRect/>
          </a:stretch>
        </p:blipFill>
        <p:spPr>
          <a:xfrm>
            <a:off x="295538" y="1981200"/>
            <a:ext cx="5952862" cy="4614862"/>
          </a:xfrm>
          <a:prstGeom prst="rect">
            <a:avLst/>
          </a:prstGeom>
        </p:spPr>
      </p:pic>
    </p:spTree>
    <p:extLst>
      <p:ext uri="{BB962C8B-B14F-4D97-AF65-F5344CB8AC3E}">
        <p14:creationId xmlns:p14="http://schemas.microsoft.com/office/powerpoint/2010/main" val="247322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138" y="474329"/>
            <a:ext cx="2133600" cy="560294"/>
          </a:xfrm>
        </p:spPr>
        <p:txBody>
          <a:bodyPr/>
          <a:lstStyle/>
          <a:p>
            <a:r>
              <a:rPr lang="en-US" dirty="0" smtClean="0"/>
              <a:t>G*Power</a:t>
            </a:r>
            <a:endParaRPr lang="en-US" dirty="0"/>
          </a:p>
        </p:txBody>
      </p:sp>
      <p:pic>
        <p:nvPicPr>
          <p:cNvPr id="8196" name="Picture 4" descr="http://www.ohio.edu/people/jeng/images/gpicon-12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4" y="44022"/>
            <a:ext cx="990600" cy="99060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a:xfrm>
            <a:off x="220824" y="1085182"/>
            <a:ext cx="7848600" cy="624942"/>
          </a:xfrm>
        </p:spPr>
        <p:txBody>
          <a:bodyPr/>
          <a:lstStyle/>
          <a:p>
            <a:r>
              <a:rPr lang="en-US" sz="1600" dirty="0" smtClean="0"/>
              <a:t>Control for MULTIPLE COMARISONS…investigating multiple things</a:t>
            </a:r>
            <a:r>
              <a:rPr lang="en-US" sz="1600" dirty="0"/>
              <a:t> </a:t>
            </a:r>
          </a:p>
        </p:txBody>
      </p:sp>
      <p:sp>
        <p:nvSpPr>
          <p:cNvPr id="5" name="Content Placeholder 4"/>
          <p:cNvSpPr>
            <a:spLocks noGrp="1"/>
          </p:cNvSpPr>
          <p:nvPr>
            <p:ph idx="1"/>
          </p:nvPr>
        </p:nvSpPr>
        <p:spPr>
          <a:xfrm>
            <a:off x="498474" y="1981200"/>
            <a:ext cx="7556313" cy="4191000"/>
          </a:xfrm>
        </p:spPr>
        <p:txBody>
          <a:bodyPr>
            <a:normAutofit fontScale="92500" lnSpcReduction="20000"/>
          </a:bodyPr>
          <a:lstStyle/>
          <a:p>
            <a:r>
              <a:rPr lang="en-US" dirty="0"/>
              <a:t>If </a:t>
            </a:r>
            <a:r>
              <a:rPr lang="en-US" dirty="0" smtClean="0"/>
              <a:t>BOTH </a:t>
            </a:r>
            <a:r>
              <a:rPr lang="en-US" dirty="0"/>
              <a:t>of these research variables are important, we might want to take into that we are testing two separate hypotheses (one for the continuous and one for the categorical) by adjusting the </a:t>
            </a:r>
            <a:r>
              <a:rPr lang="en-US" b="1" dirty="0"/>
              <a:t>alpha level</a:t>
            </a:r>
            <a:r>
              <a:rPr lang="en-US" dirty="0"/>
              <a:t>.  </a:t>
            </a:r>
            <a:endParaRPr lang="en-US" dirty="0" smtClean="0"/>
          </a:p>
          <a:p>
            <a:r>
              <a:rPr lang="en-US" dirty="0" smtClean="0"/>
              <a:t>The </a:t>
            </a:r>
            <a:r>
              <a:rPr lang="en-US" dirty="0"/>
              <a:t>simplest but most draconian method would be to use a </a:t>
            </a:r>
            <a:r>
              <a:rPr lang="en-US" b="1" dirty="0" err="1"/>
              <a:t>Bonferroni</a:t>
            </a:r>
            <a:r>
              <a:rPr lang="en-US" dirty="0"/>
              <a:t> adjustment by dividing the nominal alpha level, 0.05, by the number of hypotheses, 2, yielding an alpha of </a:t>
            </a:r>
            <a:r>
              <a:rPr lang="en-US" b="1" dirty="0"/>
              <a:t>0.025</a:t>
            </a:r>
            <a:r>
              <a:rPr lang="en-US" dirty="0"/>
              <a:t>. </a:t>
            </a:r>
            <a:r>
              <a:rPr lang="en-US" dirty="0" smtClean="0"/>
              <a:t> </a:t>
            </a:r>
            <a:endParaRPr lang="en-US" dirty="0"/>
          </a:p>
          <a:p>
            <a:r>
              <a:rPr lang="en-US" dirty="0"/>
              <a:t>The </a:t>
            </a:r>
            <a:r>
              <a:rPr lang="en-US" dirty="0" err="1"/>
              <a:t>Bonferroni</a:t>
            </a:r>
            <a:r>
              <a:rPr lang="en-US" dirty="0"/>
              <a:t> adjustment assumes that the tests of the two hypotheses are </a:t>
            </a:r>
            <a:r>
              <a:rPr lang="en-US" b="1" dirty="0"/>
              <a:t>independent</a:t>
            </a:r>
            <a:r>
              <a:rPr lang="en-US" dirty="0"/>
              <a:t> which is, in fact, not the case.  </a:t>
            </a:r>
            <a:endParaRPr lang="en-US" dirty="0" smtClean="0"/>
          </a:p>
          <a:p>
            <a:pPr lvl="1"/>
            <a:r>
              <a:rPr lang="en-US" dirty="0" smtClean="0"/>
              <a:t>The </a:t>
            </a:r>
            <a:r>
              <a:rPr lang="en-US" dirty="0"/>
              <a:t>squared </a:t>
            </a:r>
            <a:r>
              <a:rPr lang="en-US" b="1" dirty="0"/>
              <a:t>correlation</a:t>
            </a:r>
            <a:r>
              <a:rPr lang="en-US" dirty="0"/>
              <a:t> between the two sets of predictors is about </a:t>
            </a:r>
            <a:r>
              <a:rPr lang="en-US" b="1" dirty="0"/>
              <a:t>.2 </a:t>
            </a:r>
            <a:r>
              <a:rPr lang="en-US" dirty="0"/>
              <a:t>which is equivalent to a </a:t>
            </a:r>
            <a:r>
              <a:rPr lang="en-US" b="1" dirty="0"/>
              <a:t>correlation</a:t>
            </a:r>
            <a:r>
              <a:rPr lang="en-US" dirty="0"/>
              <a:t> of approximately </a:t>
            </a:r>
            <a:r>
              <a:rPr lang="en-US" b="1" dirty="0"/>
              <a:t>.45</a:t>
            </a:r>
            <a:r>
              <a:rPr lang="en-US" dirty="0"/>
              <a:t>.  </a:t>
            </a:r>
            <a:endParaRPr lang="en-US" dirty="0" smtClean="0"/>
          </a:p>
          <a:p>
            <a:pPr lvl="1"/>
            <a:r>
              <a:rPr lang="en-US" dirty="0" smtClean="0"/>
              <a:t>Using </a:t>
            </a:r>
            <a:r>
              <a:rPr lang="en-US" dirty="0"/>
              <a:t>an internet applet to compute a </a:t>
            </a:r>
            <a:r>
              <a:rPr lang="en-US" b="1" dirty="0" err="1"/>
              <a:t>Bonferroni</a:t>
            </a:r>
            <a:r>
              <a:rPr lang="en-US" b="1" dirty="0"/>
              <a:t> adjusted alpha </a:t>
            </a:r>
            <a:r>
              <a:rPr lang="en-US" dirty="0"/>
              <a:t>taking into account the correlation gives us an adjusted alpha value of </a:t>
            </a:r>
            <a:r>
              <a:rPr lang="en-US" b="1" dirty="0"/>
              <a:t>0.034</a:t>
            </a:r>
            <a:r>
              <a:rPr lang="en-US" dirty="0"/>
              <a:t> to use in the power analysis.</a:t>
            </a:r>
          </a:p>
          <a:p>
            <a:endParaRPr lang="en-US" dirty="0"/>
          </a:p>
        </p:txBody>
      </p:sp>
    </p:spTree>
    <p:extLst>
      <p:ext uri="{BB962C8B-B14F-4D97-AF65-F5344CB8AC3E}">
        <p14:creationId xmlns:p14="http://schemas.microsoft.com/office/powerpoint/2010/main" val="424403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6299041" y="5486400"/>
            <a:ext cx="2616359"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a:ea typeface="ＭＳ Ｐゴシック" panose="020B0600070205080204" pitchFamily="34" charset="-128"/>
                <a:cs typeface="Arial" panose="020B0604020202020204" pitchFamily="34" charset="0"/>
              </a:rPr>
              <a:t>Statistical Inference</a:t>
            </a:r>
            <a:br>
              <a:rPr lang="en-US" dirty="0">
                <a:ea typeface="ＭＳ Ｐゴシック" panose="020B0600070205080204" pitchFamily="34" charset="-128"/>
                <a:cs typeface="Arial" panose="020B0604020202020204" pitchFamily="34" charset="0"/>
              </a:rPr>
            </a:br>
            <a:endParaRPr lang="en-US" dirty="0"/>
          </a:p>
        </p:txBody>
      </p:sp>
      <p:sp>
        <p:nvSpPr>
          <p:cNvPr id="6" name="Rectangle 3"/>
          <p:cNvSpPr txBox="1">
            <a:spLocks noChangeArrowheads="1"/>
          </p:cNvSpPr>
          <p:nvPr/>
        </p:nvSpPr>
        <p:spPr bwMode="auto">
          <a:xfrm>
            <a:off x="465817" y="1215696"/>
            <a:ext cx="7467600" cy="1348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1"/>
              </a:buClr>
              <a:buSzPct val="100000"/>
              <a:buFont typeface="Wingdings 2" panose="05020102010507070707" pitchFamily="18" charset="2"/>
              <a:buChar char="¡"/>
              <a:defRPr sz="2000">
                <a:solidFill>
                  <a:schemeClr val="tx2"/>
                </a:solidFill>
                <a:latin typeface="Arial" panose="020B0604020202020204" pitchFamily="34" charset="0"/>
                <a:ea typeface="ＭＳ Ｐゴシック" panose="020B0600070205080204" pitchFamily="34" charset="-128"/>
              </a:defRPr>
            </a:lvl1pPr>
            <a:lvl2pPr marL="37931725" indent="-37474525">
              <a:spcBef>
                <a:spcPts val="600"/>
              </a:spcBef>
              <a:buClr>
                <a:srgbClr val="031B3C"/>
              </a:buClr>
              <a:buSzPct val="100000"/>
              <a:buFont typeface="Wingdings 2" panose="05020102010507070707" pitchFamily="18" charset="2"/>
              <a:buChar char="¡"/>
              <a:defRPr>
                <a:solidFill>
                  <a:schemeClr val="tx2"/>
                </a:solidFill>
                <a:latin typeface="Arial" panose="020B0604020202020204" pitchFamily="34" charset="0"/>
                <a:ea typeface="ＭＳ Ｐゴシック" panose="020B0600070205080204" pitchFamily="34" charset="-128"/>
              </a:defRPr>
            </a:lvl2pPr>
            <a:lvl3pPr marL="685800" indent="-228600">
              <a:spcBef>
                <a:spcPts val="600"/>
              </a:spcBef>
              <a:buClr>
                <a:schemeClr val="accent1"/>
              </a:buClr>
              <a:buSzPct val="100000"/>
              <a:buFont typeface="Wingdings 2" panose="05020102010507070707" pitchFamily="18" charset="2"/>
              <a:buChar char="¡"/>
              <a:defRPr>
                <a:solidFill>
                  <a:schemeClr val="tx2"/>
                </a:solidFill>
                <a:latin typeface="Arial" panose="020B0604020202020204" pitchFamily="34" charset="0"/>
                <a:ea typeface="ＭＳ Ｐゴシック" panose="020B0600070205080204" pitchFamily="34" charset="-128"/>
              </a:defRPr>
            </a:lvl3pPr>
            <a:lvl4pPr marL="914400" indent="-228600">
              <a:spcBef>
                <a:spcPts val="600"/>
              </a:spcBef>
              <a:buClr>
                <a:srgbClr val="031B3C"/>
              </a:buClr>
              <a:buSzPct val="100000"/>
              <a:buFont typeface="Wingdings 2" panose="05020102010507070707" pitchFamily="18" charset="2"/>
              <a:buChar char="¡"/>
              <a:defRPr>
                <a:solidFill>
                  <a:schemeClr val="tx2"/>
                </a:solidFill>
                <a:latin typeface="Arial" panose="020B0604020202020204" pitchFamily="34" charset="0"/>
                <a:ea typeface="ＭＳ Ｐゴシック" panose="020B0600070205080204" pitchFamily="34" charset="-128"/>
              </a:defRPr>
            </a:lvl4pPr>
            <a:lvl5pPr marL="1143000" indent="-228600">
              <a:spcBef>
                <a:spcPts val="600"/>
              </a:spcBef>
              <a:buClr>
                <a:schemeClr val="accent1"/>
              </a:buClr>
              <a:buSzPct val="100000"/>
              <a:buFont typeface="Wingdings 2" panose="05020102010507070707" pitchFamily="18" charset="2"/>
              <a:buChar char="¡"/>
              <a:defRPr>
                <a:solidFill>
                  <a:schemeClr val="tx2"/>
                </a:solidFill>
                <a:latin typeface="Arial" panose="020B0604020202020204" pitchFamily="34" charset="0"/>
                <a:ea typeface="ＭＳ Ｐゴシック" panose="020B0600070205080204" pitchFamily="34" charset="-128"/>
              </a:defRPr>
            </a:lvl5pPr>
            <a:lvl6pPr marL="1600200" indent="-228600" defTabSz="457200" eaLnBrk="0" fontAlgn="base" hangingPunct="0">
              <a:spcBef>
                <a:spcPts val="600"/>
              </a:spcBef>
              <a:spcAft>
                <a:spcPct val="0"/>
              </a:spcAft>
              <a:buClr>
                <a:schemeClr val="accent1"/>
              </a:buClr>
              <a:buSzPct val="100000"/>
              <a:buFont typeface="Wingdings 2" panose="05020102010507070707" pitchFamily="18" charset="2"/>
              <a:buChar char="¡"/>
              <a:defRPr>
                <a:solidFill>
                  <a:schemeClr val="tx2"/>
                </a:solidFill>
                <a:latin typeface="Arial" panose="020B0604020202020204" pitchFamily="34" charset="0"/>
                <a:ea typeface="ＭＳ Ｐゴシック" panose="020B0600070205080204" pitchFamily="34" charset="-128"/>
              </a:defRPr>
            </a:lvl6pPr>
            <a:lvl7pPr marL="2057400" indent="-228600" defTabSz="457200" eaLnBrk="0" fontAlgn="base" hangingPunct="0">
              <a:spcBef>
                <a:spcPts val="600"/>
              </a:spcBef>
              <a:spcAft>
                <a:spcPct val="0"/>
              </a:spcAft>
              <a:buClr>
                <a:schemeClr val="accent1"/>
              </a:buClr>
              <a:buSzPct val="100000"/>
              <a:buFont typeface="Wingdings 2" panose="05020102010507070707" pitchFamily="18" charset="2"/>
              <a:buChar char="¡"/>
              <a:defRPr>
                <a:solidFill>
                  <a:schemeClr val="tx2"/>
                </a:solidFill>
                <a:latin typeface="Arial" panose="020B0604020202020204" pitchFamily="34" charset="0"/>
                <a:ea typeface="ＭＳ Ｐゴシック" panose="020B0600070205080204" pitchFamily="34" charset="-128"/>
              </a:defRPr>
            </a:lvl7pPr>
            <a:lvl8pPr marL="2514600" indent="-228600" defTabSz="457200" eaLnBrk="0" fontAlgn="base" hangingPunct="0">
              <a:spcBef>
                <a:spcPts val="600"/>
              </a:spcBef>
              <a:spcAft>
                <a:spcPct val="0"/>
              </a:spcAft>
              <a:buClr>
                <a:schemeClr val="accent1"/>
              </a:buClr>
              <a:buSzPct val="100000"/>
              <a:buFont typeface="Wingdings 2" panose="05020102010507070707" pitchFamily="18" charset="2"/>
              <a:buChar char="¡"/>
              <a:defRPr>
                <a:solidFill>
                  <a:schemeClr val="tx2"/>
                </a:solidFill>
                <a:latin typeface="Arial" panose="020B0604020202020204" pitchFamily="34" charset="0"/>
                <a:ea typeface="ＭＳ Ｐゴシック" panose="020B0600070205080204" pitchFamily="34" charset="-128"/>
              </a:defRPr>
            </a:lvl8pPr>
            <a:lvl9pPr marL="2971800" indent="-228600" defTabSz="457200" eaLnBrk="0" fontAlgn="base" hangingPunct="0">
              <a:spcBef>
                <a:spcPts val="600"/>
              </a:spcBef>
              <a:spcAft>
                <a:spcPct val="0"/>
              </a:spcAft>
              <a:buClr>
                <a:schemeClr val="accent1"/>
              </a:buClr>
              <a:buSzPct val="100000"/>
              <a:buFont typeface="Wingdings 2" panose="05020102010507070707" pitchFamily="18" charset="2"/>
              <a:buChar char="¡"/>
              <a:defRPr>
                <a:solidFill>
                  <a:schemeClr val="tx2"/>
                </a:solidFill>
                <a:latin typeface="Arial" panose="020B0604020202020204" pitchFamily="34" charset="0"/>
                <a:ea typeface="ＭＳ Ｐゴシック" panose="020B0600070205080204" pitchFamily="34" charset="-128"/>
              </a:defRPr>
            </a:lvl9pPr>
          </a:lstStyle>
          <a:p>
            <a:pPr>
              <a:spcBef>
                <a:spcPct val="0"/>
              </a:spcBef>
              <a:buClrTx/>
              <a:buSzTx/>
              <a:buFont typeface="Wingdings" panose="05000000000000000000" pitchFamily="2" charset="2"/>
              <a:buNone/>
            </a:pPr>
            <a:r>
              <a:rPr lang="en-US" dirty="0">
                <a:solidFill>
                  <a:schemeClr val="tx1"/>
                </a:solidFill>
              </a:rPr>
              <a:t>After we have selected a sample, we know the responses of the individuals in the </a:t>
            </a:r>
            <a:r>
              <a:rPr lang="en-US" b="1" u="sng" dirty="0">
                <a:solidFill>
                  <a:schemeClr val="tx1"/>
                </a:solidFill>
              </a:rPr>
              <a:t>sample</a:t>
            </a:r>
            <a:r>
              <a:rPr lang="en-US" dirty="0">
                <a:solidFill>
                  <a:schemeClr val="tx1"/>
                </a:solidFill>
              </a:rPr>
              <a:t>. However, the </a:t>
            </a:r>
            <a:r>
              <a:rPr lang="en-US" u="sng" dirty="0">
                <a:solidFill>
                  <a:srgbClr val="008000"/>
                </a:solidFill>
              </a:rPr>
              <a:t>reason for taking the sample</a:t>
            </a:r>
            <a:r>
              <a:rPr lang="en-US" dirty="0">
                <a:solidFill>
                  <a:srgbClr val="008000"/>
                </a:solidFill>
              </a:rPr>
              <a:t> </a:t>
            </a:r>
            <a:r>
              <a:rPr lang="en-US" dirty="0">
                <a:solidFill>
                  <a:schemeClr val="tx1"/>
                </a:solidFill>
              </a:rPr>
              <a:t>is to infer from that data some conclusion about the wider </a:t>
            </a:r>
            <a:r>
              <a:rPr lang="en-US" b="1" u="sng" dirty="0">
                <a:solidFill>
                  <a:schemeClr val="tx1"/>
                </a:solidFill>
              </a:rPr>
              <a:t>population</a:t>
            </a:r>
            <a:r>
              <a:rPr lang="en-US" dirty="0">
                <a:solidFill>
                  <a:schemeClr val="tx1"/>
                </a:solidFill>
              </a:rPr>
              <a:t> represented by the sample.</a:t>
            </a:r>
          </a:p>
        </p:txBody>
      </p:sp>
      <p:sp>
        <p:nvSpPr>
          <p:cNvPr id="8" name="TextBox 7"/>
          <p:cNvSpPr txBox="1">
            <a:spLocks noChangeArrowheads="1"/>
          </p:cNvSpPr>
          <p:nvPr/>
        </p:nvSpPr>
        <p:spPr bwMode="auto">
          <a:xfrm>
            <a:off x="355600" y="2752905"/>
            <a:ext cx="8334375" cy="70802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sz="2000" b="1" dirty="0" smtClean="0">
                <a:solidFill>
                  <a:srgbClr val="022B68"/>
                </a:solidFill>
                <a:cs typeface="Arial" panose="020B0604020202020204" pitchFamily="34" charset="0"/>
              </a:rPr>
              <a:t>Statistical inference </a:t>
            </a:r>
            <a:r>
              <a:rPr lang="en-US" sz="2000" dirty="0" smtClean="0">
                <a:solidFill>
                  <a:srgbClr val="000000"/>
                </a:solidFill>
                <a:cs typeface="Arial" panose="020B0604020202020204" pitchFamily="34" charset="0"/>
              </a:rPr>
              <a:t>provides methods for drawing </a:t>
            </a:r>
            <a:r>
              <a:rPr lang="en-US" sz="2000" b="1" dirty="0" smtClean="0">
                <a:solidFill>
                  <a:srgbClr val="008000"/>
                </a:solidFill>
                <a:cs typeface="Arial" panose="020B0604020202020204" pitchFamily="34" charset="0"/>
              </a:rPr>
              <a:t>conclusions</a:t>
            </a:r>
            <a:r>
              <a:rPr lang="en-US" sz="2000" b="1" dirty="0" smtClean="0">
                <a:solidFill>
                  <a:srgbClr val="FF0000"/>
                </a:solidFill>
                <a:cs typeface="Arial" panose="020B0604020202020204" pitchFamily="34" charset="0"/>
              </a:rPr>
              <a:t> </a:t>
            </a:r>
            <a:r>
              <a:rPr lang="en-US" sz="2000" dirty="0" smtClean="0">
                <a:solidFill>
                  <a:srgbClr val="000000"/>
                </a:solidFill>
                <a:cs typeface="Arial" panose="020B0604020202020204" pitchFamily="34" charset="0"/>
              </a:rPr>
              <a:t>about a population from </a:t>
            </a:r>
            <a:r>
              <a:rPr lang="en-US" sz="2000" b="1" dirty="0" smtClean="0">
                <a:solidFill>
                  <a:srgbClr val="008000"/>
                </a:solidFill>
                <a:cs typeface="Arial" panose="020B0604020202020204" pitchFamily="34" charset="0"/>
              </a:rPr>
              <a:t>sample</a:t>
            </a:r>
            <a:r>
              <a:rPr lang="en-US" sz="2000" dirty="0" smtClean="0">
                <a:solidFill>
                  <a:srgbClr val="008000"/>
                </a:solidFill>
                <a:cs typeface="Arial" panose="020B0604020202020204" pitchFamily="34" charset="0"/>
              </a:rPr>
              <a:t> </a:t>
            </a:r>
            <a:r>
              <a:rPr lang="en-US" sz="2000" dirty="0" smtClean="0">
                <a:solidFill>
                  <a:srgbClr val="000000"/>
                </a:solidFill>
                <a:cs typeface="Arial" panose="020B0604020202020204" pitchFamily="34" charset="0"/>
              </a:rPr>
              <a:t>data.</a:t>
            </a:r>
          </a:p>
        </p:txBody>
      </p:sp>
      <p:sp>
        <p:nvSpPr>
          <p:cNvPr id="9" name="Rounded Rectangle 8"/>
          <p:cNvSpPr>
            <a:spLocks noChangeArrowheads="1"/>
          </p:cNvSpPr>
          <p:nvPr/>
        </p:nvSpPr>
        <p:spPr bwMode="auto">
          <a:xfrm>
            <a:off x="457200" y="3897313"/>
            <a:ext cx="3954463" cy="1860550"/>
          </a:xfrm>
          <a:prstGeom prst="roundRect">
            <a:avLst>
              <a:gd name="adj" fmla="val 16667"/>
            </a:avLst>
          </a:prstGeom>
          <a:solidFill>
            <a:srgbClr val="022B68"/>
          </a:solidFill>
          <a:ln w="10000">
            <a:solidFill>
              <a:schemeClr val="accent1"/>
            </a:solidFill>
            <a:round/>
            <a:headEnd/>
            <a:tailEnd/>
          </a:ln>
          <a:effectLst>
            <a:outerShdw blurRad="38100" dist="30000" dir="5400000" rotWithShape="0">
              <a:srgbClr val="808080">
                <a:alpha val="45000"/>
              </a:srgbClr>
            </a:outerShdw>
          </a:effectLst>
        </p:spPr>
        <p:txBody>
          <a:bodyPr/>
          <a:lstStyle/>
          <a:p>
            <a:pPr eaLnBrk="1" fontAlgn="auto" hangingPunct="1">
              <a:spcBef>
                <a:spcPts val="0"/>
              </a:spcBef>
              <a:spcAft>
                <a:spcPts val="0"/>
              </a:spcAft>
              <a:defRPr/>
            </a:pPr>
            <a:r>
              <a:rPr lang="en-US" sz="2800" b="1" dirty="0">
                <a:solidFill>
                  <a:schemeClr val="lt1"/>
                </a:solidFill>
                <a:latin typeface="+mn-lt"/>
                <a:ea typeface="+mn-ea"/>
                <a:cs typeface="Arial"/>
              </a:rPr>
              <a:t>Population</a:t>
            </a:r>
          </a:p>
        </p:txBody>
      </p:sp>
      <p:sp>
        <p:nvSpPr>
          <p:cNvPr id="10" name="Oval 9"/>
          <p:cNvSpPr>
            <a:spLocks noChangeArrowheads="1"/>
          </p:cNvSpPr>
          <p:nvPr/>
        </p:nvSpPr>
        <p:spPr bwMode="auto">
          <a:xfrm>
            <a:off x="2195513" y="4297363"/>
            <a:ext cx="2114550" cy="1284287"/>
          </a:xfrm>
          <a:prstGeom prst="ellipse">
            <a:avLst/>
          </a:prstGeom>
          <a:solidFill>
            <a:srgbClr val="99CCFF"/>
          </a:solidFill>
          <a:ln w="10000">
            <a:solidFill>
              <a:srgbClr val="D2DA7A"/>
            </a:solidFill>
            <a:round/>
            <a:headEnd/>
            <a:tailEnd/>
          </a:ln>
          <a:effectLst>
            <a:outerShdw blurRad="38100" dist="30000" dir="5400000" rotWithShape="0">
              <a:srgbClr val="808080">
                <a:alpha val="45000"/>
              </a:srgbClr>
            </a:outerShdw>
          </a:effectLst>
        </p:spPr>
        <p:txBody>
          <a:bodyPr/>
          <a:lstStyle/>
          <a:p>
            <a:pPr algn="ctr" eaLnBrk="1" fontAlgn="auto" hangingPunct="1">
              <a:spcBef>
                <a:spcPts val="0"/>
              </a:spcBef>
              <a:spcAft>
                <a:spcPts val="0"/>
              </a:spcAft>
              <a:defRPr/>
            </a:pPr>
            <a:r>
              <a:rPr lang="en-US" sz="2800" b="1" dirty="0">
                <a:solidFill>
                  <a:schemeClr val="lt1"/>
                </a:solidFill>
                <a:latin typeface="+mn-lt"/>
                <a:ea typeface="+mn-ea"/>
                <a:cs typeface="Arial"/>
              </a:rPr>
              <a:t>Sample</a:t>
            </a:r>
          </a:p>
        </p:txBody>
      </p:sp>
      <p:sp>
        <p:nvSpPr>
          <p:cNvPr id="11" name="Curved Down Arrow 10"/>
          <p:cNvSpPr/>
          <p:nvPr/>
        </p:nvSpPr>
        <p:spPr>
          <a:xfrm rot="21041449">
            <a:off x="3961287" y="3947093"/>
            <a:ext cx="3314313" cy="715007"/>
          </a:xfrm>
          <a:prstGeom prst="curvedDownArrow">
            <a:avLst/>
          </a:prstGeom>
          <a:solidFill>
            <a:srgbClr val="CC9966"/>
          </a:solidFill>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cs typeface="Arial"/>
            </a:endParaRPr>
          </a:p>
        </p:txBody>
      </p:sp>
      <p:sp>
        <p:nvSpPr>
          <p:cNvPr id="12" name="TextBox 11"/>
          <p:cNvSpPr txBox="1">
            <a:spLocks noChangeArrowheads="1"/>
          </p:cNvSpPr>
          <p:nvPr/>
        </p:nvSpPr>
        <p:spPr bwMode="auto">
          <a:xfrm>
            <a:off x="6003925" y="4368800"/>
            <a:ext cx="3086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Clr>
                <a:schemeClr val="accent1"/>
              </a:buClr>
              <a:buSzPct val="100000"/>
              <a:buFont typeface="Wingdings 2" panose="05020102010507070707" pitchFamily="18" charset="2"/>
              <a:buChar char="¡"/>
              <a:defRPr sz="2000">
                <a:solidFill>
                  <a:schemeClr val="tx2"/>
                </a:solidFill>
                <a:latin typeface="Arial" panose="020B0604020202020204" pitchFamily="34" charset="0"/>
                <a:ea typeface="ＭＳ Ｐゴシック" panose="020B0600070205080204" pitchFamily="34" charset="-128"/>
              </a:defRPr>
            </a:lvl1pPr>
            <a:lvl2pPr marL="37931725" indent="-37474525">
              <a:spcBef>
                <a:spcPts val="600"/>
              </a:spcBef>
              <a:buClr>
                <a:srgbClr val="031B3C"/>
              </a:buClr>
              <a:buSzPct val="100000"/>
              <a:buFont typeface="Wingdings 2" panose="05020102010507070707" pitchFamily="18" charset="2"/>
              <a:buChar char="¡"/>
              <a:defRPr>
                <a:solidFill>
                  <a:schemeClr val="tx2"/>
                </a:solidFill>
                <a:latin typeface="Arial" panose="020B0604020202020204" pitchFamily="34" charset="0"/>
                <a:ea typeface="ＭＳ Ｐゴシック" panose="020B0600070205080204" pitchFamily="34" charset="-128"/>
              </a:defRPr>
            </a:lvl2pPr>
            <a:lvl3pPr marL="685800" indent="-228600">
              <a:spcBef>
                <a:spcPts val="600"/>
              </a:spcBef>
              <a:buClr>
                <a:schemeClr val="accent1"/>
              </a:buClr>
              <a:buSzPct val="100000"/>
              <a:buFont typeface="Wingdings 2" panose="05020102010507070707" pitchFamily="18" charset="2"/>
              <a:buChar char="¡"/>
              <a:defRPr>
                <a:solidFill>
                  <a:schemeClr val="tx2"/>
                </a:solidFill>
                <a:latin typeface="Arial" panose="020B0604020202020204" pitchFamily="34" charset="0"/>
                <a:ea typeface="ＭＳ Ｐゴシック" panose="020B0600070205080204" pitchFamily="34" charset="-128"/>
              </a:defRPr>
            </a:lvl3pPr>
            <a:lvl4pPr marL="914400" indent="-228600">
              <a:spcBef>
                <a:spcPts val="600"/>
              </a:spcBef>
              <a:buClr>
                <a:srgbClr val="031B3C"/>
              </a:buClr>
              <a:buSzPct val="100000"/>
              <a:buFont typeface="Wingdings 2" panose="05020102010507070707" pitchFamily="18" charset="2"/>
              <a:buChar char="¡"/>
              <a:defRPr>
                <a:solidFill>
                  <a:schemeClr val="tx2"/>
                </a:solidFill>
                <a:latin typeface="Arial" panose="020B0604020202020204" pitchFamily="34" charset="0"/>
                <a:ea typeface="ＭＳ Ｐゴシック" panose="020B0600070205080204" pitchFamily="34" charset="-128"/>
              </a:defRPr>
            </a:lvl4pPr>
            <a:lvl5pPr marL="1143000" indent="-228600">
              <a:spcBef>
                <a:spcPts val="600"/>
              </a:spcBef>
              <a:buClr>
                <a:schemeClr val="accent1"/>
              </a:buClr>
              <a:buSzPct val="100000"/>
              <a:buFont typeface="Wingdings 2" panose="05020102010507070707" pitchFamily="18" charset="2"/>
              <a:buChar char="¡"/>
              <a:defRPr>
                <a:solidFill>
                  <a:schemeClr val="tx2"/>
                </a:solidFill>
                <a:latin typeface="Arial" panose="020B0604020202020204" pitchFamily="34" charset="0"/>
                <a:ea typeface="ＭＳ Ｐゴシック" panose="020B0600070205080204" pitchFamily="34" charset="-128"/>
              </a:defRPr>
            </a:lvl5pPr>
            <a:lvl6pPr marL="1600200" indent="-228600" defTabSz="457200" eaLnBrk="0" fontAlgn="base" hangingPunct="0">
              <a:spcBef>
                <a:spcPts val="600"/>
              </a:spcBef>
              <a:spcAft>
                <a:spcPct val="0"/>
              </a:spcAft>
              <a:buClr>
                <a:schemeClr val="accent1"/>
              </a:buClr>
              <a:buSzPct val="100000"/>
              <a:buFont typeface="Wingdings 2" panose="05020102010507070707" pitchFamily="18" charset="2"/>
              <a:buChar char="¡"/>
              <a:defRPr>
                <a:solidFill>
                  <a:schemeClr val="tx2"/>
                </a:solidFill>
                <a:latin typeface="Arial" panose="020B0604020202020204" pitchFamily="34" charset="0"/>
                <a:ea typeface="ＭＳ Ｐゴシック" panose="020B0600070205080204" pitchFamily="34" charset="-128"/>
              </a:defRPr>
            </a:lvl6pPr>
            <a:lvl7pPr marL="2057400" indent="-228600" defTabSz="457200" eaLnBrk="0" fontAlgn="base" hangingPunct="0">
              <a:spcBef>
                <a:spcPts val="600"/>
              </a:spcBef>
              <a:spcAft>
                <a:spcPct val="0"/>
              </a:spcAft>
              <a:buClr>
                <a:schemeClr val="accent1"/>
              </a:buClr>
              <a:buSzPct val="100000"/>
              <a:buFont typeface="Wingdings 2" panose="05020102010507070707" pitchFamily="18" charset="2"/>
              <a:buChar char="¡"/>
              <a:defRPr>
                <a:solidFill>
                  <a:schemeClr val="tx2"/>
                </a:solidFill>
                <a:latin typeface="Arial" panose="020B0604020202020204" pitchFamily="34" charset="0"/>
                <a:ea typeface="ＭＳ Ｐゴシック" panose="020B0600070205080204" pitchFamily="34" charset="-128"/>
              </a:defRPr>
            </a:lvl7pPr>
            <a:lvl8pPr marL="2514600" indent="-228600" defTabSz="457200" eaLnBrk="0" fontAlgn="base" hangingPunct="0">
              <a:spcBef>
                <a:spcPts val="600"/>
              </a:spcBef>
              <a:spcAft>
                <a:spcPct val="0"/>
              </a:spcAft>
              <a:buClr>
                <a:schemeClr val="accent1"/>
              </a:buClr>
              <a:buSzPct val="100000"/>
              <a:buFont typeface="Wingdings 2" panose="05020102010507070707" pitchFamily="18" charset="2"/>
              <a:buChar char="¡"/>
              <a:defRPr>
                <a:solidFill>
                  <a:schemeClr val="tx2"/>
                </a:solidFill>
                <a:latin typeface="Arial" panose="020B0604020202020204" pitchFamily="34" charset="0"/>
                <a:ea typeface="ＭＳ Ｐゴシック" panose="020B0600070205080204" pitchFamily="34" charset="-128"/>
              </a:defRPr>
            </a:lvl8pPr>
            <a:lvl9pPr marL="2971800" indent="-228600" defTabSz="457200" eaLnBrk="0" fontAlgn="base" hangingPunct="0">
              <a:spcBef>
                <a:spcPts val="600"/>
              </a:spcBef>
              <a:spcAft>
                <a:spcPct val="0"/>
              </a:spcAft>
              <a:buClr>
                <a:schemeClr val="accent1"/>
              </a:buClr>
              <a:buSzPct val="100000"/>
              <a:buFont typeface="Wingdings 2" panose="05020102010507070707" pitchFamily="18" charset="2"/>
              <a:buChar char="¡"/>
              <a:defRPr>
                <a:solidFill>
                  <a:schemeClr val="tx2"/>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b="1" dirty="0" smtClean="0">
                <a:solidFill>
                  <a:schemeClr val="tx1"/>
                </a:solidFill>
                <a:cs typeface="Arial" panose="020B0604020202020204" pitchFamily="34" charset="0"/>
              </a:rPr>
              <a:t>1.  Collect </a:t>
            </a:r>
            <a:r>
              <a:rPr lang="en-US" b="1" dirty="0">
                <a:solidFill>
                  <a:schemeClr val="tx1"/>
                </a:solidFill>
                <a:cs typeface="Arial" panose="020B0604020202020204" pitchFamily="34" charset="0"/>
              </a:rPr>
              <a:t>data </a:t>
            </a:r>
            <a:r>
              <a:rPr lang="en-US" dirty="0">
                <a:solidFill>
                  <a:schemeClr val="tx1"/>
                </a:solidFill>
                <a:cs typeface="Arial" panose="020B0604020202020204" pitchFamily="34" charset="0"/>
              </a:rPr>
              <a:t>from a representative </a:t>
            </a:r>
            <a:r>
              <a:rPr lang="en-US" b="1" dirty="0">
                <a:solidFill>
                  <a:schemeClr val="tx1"/>
                </a:solidFill>
                <a:cs typeface="Arial" panose="020B0604020202020204" pitchFamily="34" charset="0"/>
              </a:rPr>
              <a:t>Sample</a:t>
            </a:r>
            <a:r>
              <a:rPr lang="en-US" dirty="0">
                <a:solidFill>
                  <a:schemeClr val="tx1"/>
                </a:solidFill>
                <a:cs typeface="Arial" panose="020B0604020202020204" pitchFamily="34" charset="0"/>
              </a:rPr>
              <a:t>...</a:t>
            </a:r>
          </a:p>
        </p:txBody>
      </p:sp>
      <p:sp>
        <p:nvSpPr>
          <p:cNvPr id="13" name="TextBox 12"/>
          <p:cNvSpPr txBox="1">
            <a:spLocks noChangeArrowheads="1"/>
          </p:cNvSpPr>
          <p:nvPr/>
        </p:nvSpPr>
        <p:spPr bwMode="auto">
          <a:xfrm>
            <a:off x="4741863" y="5502275"/>
            <a:ext cx="29257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Clr>
                <a:schemeClr val="accent1"/>
              </a:buClr>
              <a:buSzPct val="100000"/>
              <a:buFont typeface="Wingdings 2" panose="05020102010507070707" pitchFamily="18" charset="2"/>
              <a:buChar char="¡"/>
              <a:defRPr sz="2000">
                <a:solidFill>
                  <a:schemeClr val="tx2"/>
                </a:solidFill>
                <a:latin typeface="Arial" panose="020B0604020202020204" pitchFamily="34" charset="0"/>
                <a:ea typeface="ＭＳ Ｐゴシック" panose="020B0600070205080204" pitchFamily="34" charset="-128"/>
              </a:defRPr>
            </a:lvl1pPr>
            <a:lvl2pPr marL="37931725" indent="-37474525">
              <a:spcBef>
                <a:spcPts val="600"/>
              </a:spcBef>
              <a:buClr>
                <a:srgbClr val="031B3C"/>
              </a:buClr>
              <a:buSzPct val="100000"/>
              <a:buFont typeface="Wingdings 2" panose="05020102010507070707" pitchFamily="18" charset="2"/>
              <a:buChar char="¡"/>
              <a:defRPr>
                <a:solidFill>
                  <a:schemeClr val="tx2"/>
                </a:solidFill>
                <a:latin typeface="Arial" panose="020B0604020202020204" pitchFamily="34" charset="0"/>
                <a:ea typeface="ＭＳ Ｐゴシック" panose="020B0600070205080204" pitchFamily="34" charset="-128"/>
              </a:defRPr>
            </a:lvl2pPr>
            <a:lvl3pPr marL="685800" indent="-228600">
              <a:spcBef>
                <a:spcPts val="600"/>
              </a:spcBef>
              <a:buClr>
                <a:schemeClr val="accent1"/>
              </a:buClr>
              <a:buSzPct val="100000"/>
              <a:buFont typeface="Wingdings 2" panose="05020102010507070707" pitchFamily="18" charset="2"/>
              <a:buChar char="¡"/>
              <a:defRPr>
                <a:solidFill>
                  <a:schemeClr val="tx2"/>
                </a:solidFill>
                <a:latin typeface="Arial" panose="020B0604020202020204" pitchFamily="34" charset="0"/>
                <a:ea typeface="ＭＳ Ｐゴシック" panose="020B0600070205080204" pitchFamily="34" charset="-128"/>
              </a:defRPr>
            </a:lvl3pPr>
            <a:lvl4pPr marL="914400" indent="-228600">
              <a:spcBef>
                <a:spcPts val="600"/>
              </a:spcBef>
              <a:buClr>
                <a:srgbClr val="031B3C"/>
              </a:buClr>
              <a:buSzPct val="100000"/>
              <a:buFont typeface="Wingdings 2" panose="05020102010507070707" pitchFamily="18" charset="2"/>
              <a:buChar char="¡"/>
              <a:defRPr>
                <a:solidFill>
                  <a:schemeClr val="tx2"/>
                </a:solidFill>
                <a:latin typeface="Arial" panose="020B0604020202020204" pitchFamily="34" charset="0"/>
                <a:ea typeface="ＭＳ Ｐゴシック" panose="020B0600070205080204" pitchFamily="34" charset="-128"/>
              </a:defRPr>
            </a:lvl4pPr>
            <a:lvl5pPr marL="1143000" indent="-228600">
              <a:spcBef>
                <a:spcPts val="600"/>
              </a:spcBef>
              <a:buClr>
                <a:schemeClr val="accent1"/>
              </a:buClr>
              <a:buSzPct val="100000"/>
              <a:buFont typeface="Wingdings 2" panose="05020102010507070707" pitchFamily="18" charset="2"/>
              <a:buChar char="¡"/>
              <a:defRPr>
                <a:solidFill>
                  <a:schemeClr val="tx2"/>
                </a:solidFill>
                <a:latin typeface="Arial" panose="020B0604020202020204" pitchFamily="34" charset="0"/>
                <a:ea typeface="ＭＳ Ｐゴシック" panose="020B0600070205080204" pitchFamily="34" charset="-128"/>
              </a:defRPr>
            </a:lvl5pPr>
            <a:lvl6pPr marL="1600200" indent="-228600" defTabSz="457200" eaLnBrk="0" fontAlgn="base" hangingPunct="0">
              <a:spcBef>
                <a:spcPts val="600"/>
              </a:spcBef>
              <a:spcAft>
                <a:spcPct val="0"/>
              </a:spcAft>
              <a:buClr>
                <a:schemeClr val="accent1"/>
              </a:buClr>
              <a:buSzPct val="100000"/>
              <a:buFont typeface="Wingdings 2" panose="05020102010507070707" pitchFamily="18" charset="2"/>
              <a:buChar char="¡"/>
              <a:defRPr>
                <a:solidFill>
                  <a:schemeClr val="tx2"/>
                </a:solidFill>
                <a:latin typeface="Arial" panose="020B0604020202020204" pitchFamily="34" charset="0"/>
                <a:ea typeface="ＭＳ Ｐゴシック" panose="020B0600070205080204" pitchFamily="34" charset="-128"/>
              </a:defRPr>
            </a:lvl6pPr>
            <a:lvl7pPr marL="2057400" indent="-228600" defTabSz="457200" eaLnBrk="0" fontAlgn="base" hangingPunct="0">
              <a:spcBef>
                <a:spcPts val="600"/>
              </a:spcBef>
              <a:spcAft>
                <a:spcPct val="0"/>
              </a:spcAft>
              <a:buClr>
                <a:schemeClr val="accent1"/>
              </a:buClr>
              <a:buSzPct val="100000"/>
              <a:buFont typeface="Wingdings 2" panose="05020102010507070707" pitchFamily="18" charset="2"/>
              <a:buChar char="¡"/>
              <a:defRPr>
                <a:solidFill>
                  <a:schemeClr val="tx2"/>
                </a:solidFill>
                <a:latin typeface="Arial" panose="020B0604020202020204" pitchFamily="34" charset="0"/>
                <a:ea typeface="ＭＳ Ｐゴシック" panose="020B0600070205080204" pitchFamily="34" charset="-128"/>
              </a:defRPr>
            </a:lvl7pPr>
            <a:lvl8pPr marL="2514600" indent="-228600" defTabSz="457200" eaLnBrk="0" fontAlgn="base" hangingPunct="0">
              <a:spcBef>
                <a:spcPts val="600"/>
              </a:spcBef>
              <a:spcAft>
                <a:spcPct val="0"/>
              </a:spcAft>
              <a:buClr>
                <a:schemeClr val="accent1"/>
              </a:buClr>
              <a:buSzPct val="100000"/>
              <a:buFont typeface="Wingdings 2" panose="05020102010507070707" pitchFamily="18" charset="2"/>
              <a:buChar char="¡"/>
              <a:defRPr>
                <a:solidFill>
                  <a:schemeClr val="tx2"/>
                </a:solidFill>
                <a:latin typeface="Arial" panose="020B0604020202020204" pitchFamily="34" charset="0"/>
                <a:ea typeface="ＭＳ Ｐゴシック" panose="020B0600070205080204" pitchFamily="34" charset="-128"/>
              </a:defRPr>
            </a:lvl8pPr>
            <a:lvl9pPr marL="2971800" indent="-228600" defTabSz="457200" eaLnBrk="0" fontAlgn="base" hangingPunct="0">
              <a:spcBef>
                <a:spcPts val="600"/>
              </a:spcBef>
              <a:spcAft>
                <a:spcPct val="0"/>
              </a:spcAft>
              <a:buClr>
                <a:schemeClr val="accent1"/>
              </a:buClr>
              <a:buSzPct val="100000"/>
              <a:buFont typeface="Wingdings 2" panose="05020102010507070707" pitchFamily="18" charset="2"/>
              <a:buChar char="¡"/>
              <a:defRPr>
                <a:solidFill>
                  <a:schemeClr val="tx2"/>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dirty="0" smtClean="0">
                <a:solidFill>
                  <a:schemeClr val="tx1"/>
                </a:solidFill>
                <a:cs typeface="Arial" panose="020B0604020202020204" pitchFamily="34" charset="0"/>
              </a:rPr>
              <a:t>2.  Make </a:t>
            </a:r>
            <a:r>
              <a:rPr lang="en-US" dirty="0">
                <a:solidFill>
                  <a:schemeClr val="tx1"/>
                </a:solidFill>
                <a:cs typeface="Arial" panose="020B0604020202020204" pitchFamily="34" charset="0"/>
              </a:rPr>
              <a:t>an </a:t>
            </a:r>
            <a:r>
              <a:rPr lang="en-US" b="1" dirty="0">
                <a:solidFill>
                  <a:schemeClr val="tx1"/>
                </a:solidFill>
                <a:cs typeface="Arial" panose="020B0604020202020204" pitchFamily="34" charset="0"/>
              </a:rPr>
              <a:t>Inference </a:t>
            </a:r>
            <a:r>
              <a:rPr lang="en-US" dirty="0">
                <a:solidFill>
                  <a:schemeClr val="tx1"/>
                </a:solidFill>
                <a:cs typeface="Arial" panose="020B0604020202020204" pitchFamily="34" charset="0"/>
              </a:rPr>
              <a:t>about the </a:t>
            </a:r>
            <a:r>
              <a:rPr lang="en-US" b="1" dirty="0">
                <a:solidFill>
                  <a:schemeClr val="tx1"/>
                </a:solidFill>
                <a:cs typeface="Arial" panose="020B0604020202020204" pitchFamily="34" charset="0"/>
              </a:rPr>
              <a:t>Population.</a:t>
            </a:r>
          </a:p>
        </p:txBody>
      </p:sp>
      <p:sp>
        <p:nvSpPr>
          <p:cNvPr id="14" name="Curved Down Arrow 13"/>
          <p:cNvSpPr/>
          <p:nvPr/>
        </p:nvSpPr>
        <p:spPr>
          <a:xfrm rot="7411148">
            <a:off x="7181898" y="5546328"/>
            <a:ext cx="1545323" cy="860063"/>
          </a:xfrm>
          <a:prstGeom prst="curvedDownArrow">
            <a:avLst/>
          </a:prstGeom>
        </p:spPr>
        <p:style>
          <a:lnRef idx="0">
            <a:schemeClr val="accent5"/>
          </a:lnRef>
          <a:fillRef idx="3">
            <a:schemeClr val="accent5"/>
          </a:fillRef>
          <a:effectRef idx="3">
            <a:schemeClr val="accent5"/>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cs typeface="Arial"/>
            </a:endParaRPr>
          </a:p>
        </p:txBody>
      </p:sp>
      <p:sp>
        <p:nvSpPr>
          <p:cNvPr id="15" name="Curved Down Arrow 14"/>
          <p:cNvSpPr/>
          <p:nvPr/>
        </p:nvSpPr>
        <p:spPr>
          <a:xfrm rot="11573746">
            <a:off x="1051831" y="5776298"/>
            <a:ext cx="4031668" cy="690109"/>
          </a:xfrm>
          <a:prstGeom prst="curvedDownArrow">
            <a:avLst/>
          </a:prstGeom>
        </p:spPr>
        <p:style>
          <a:lnRef idx="0">
            <a:schemeClr val="accent5"/>
          </a:lnRef>
          <a:fillRef idx="3">
            <a:schemeClr val="accent5"/>
          </a:fillRef>
          <a:effectRef idx="3">
            <a:schemeClr val="accent5"/>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cs typeface="Arial"/>
            </a:endParaRPr>
          </a:p>
        </p:txBody>
      </p:sp>
    </p:spTree>
    <p:extLst>
      <p:ext uri="{BB962C8B-B14F-4D97-AF65-F5344CB8AC3E}">
        <p14:creationId xmlns:p14="http://schemas.microsoft.com/office/powerpoint/2010/main" val="279536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_Z5gPXoRkic/maxresdefault.jpg"/>
          <p:cNvPicPr>
            <a:picLocks noChangeAspect="1" noChangeArrowheads="1"/>
          </p:cNvPicPr>
          <p:nvPr/>
        </p:nvPicPr>
        <p:blipFill rotWithShape="1">
          <a:blip r:embed="rId3">
            <a:extLst>
              <a:ext uri="{28A0092B-C50C-407E-A947-70E740481C1C}">
                <a14:useLocalDpi xmlns:a14="http://schemas.microsoft.com/office/drawing/2010/main" val="0"/>
              </a:ext>
            </a:extLst>
          </a:blip>
          <a:srcRect l="10256" r="10256"/>
          <a:stretch/>
        </p:blipFill>
        <p:spPr bwMode="auto">
          <a:xfrm>
            <a:off x="3276600" y="2514600"/>
            <a:ext cx="5486400" cy="398206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V="1">
            <a:off x="2438400" y="4419600"/>
            <a:ext cx="6324600" cy="2"/>
          </a:xfrm>
          <a:prstGeom prst="line">
            <a:avLst/>
          </a:prstGeom>
          <a:ln>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6019800" y="851794"/>
            <a:ext cx="0" cy="5644871"/>
          </a:xfrm>
          <a:prstGeom prst="line">
            <a:avLst/>
          </a:prstGeom>
          <a:ln>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rot="16200000">
            <a:off x="-291008" y="4004105"/>
            <a:ext cx="3962400" cy="830997"/>
          </a:xfrm>
          <a:prstGeom prst="rect">
            <a:avLst/>
          </a:prstGeom>
          <a:noFill/>
        </p:spPr>
        <p:txBody>
          <a:bodyPr wrap="square" rtlCol="0">
            <a:spAutoFit/>
          </a:bodyPr>
          <a:lstStyle/>
          <a:p>
            <a:pPr algn="ctr"/>
            <a:r>
              <a:rPr lang="en-US" sz="4800" dirty="0">
                <a:solidFill>
                  <a:schemeClr val="bg1">
                    <a:lumMod val="95000"/>
                  </a:schemeClr>
                </a:solidFill>
              </a:rPr>
              <a:t>VERDICT</a:t>
            </a:r>
          </a:p>
        </p:txBody>
      </p:sp>
      <p:sp>
        <p:nvSpPr>
          <p:cNvPr id="22" name="TextBox 21"/>
          <p:cNvSpPr txBox="1"/>
          <p:nvPr/>
        </p:nvSpPr>
        <p:spPr>
          <a:xfrm>
            <a:off x="4038600" y="152400"/>
            <a:ext cx="3962400" cy="830997"/>
          </a:xfrm>
          <a:prstGeom prst="rect">
            <a:avLst/>
          </a:prstGeom>
          <a:noFill/>
        </p:spPr>
        <p:txBody>
          <a:bodyPr wrap="square" rtlCol="0">
            <a:spAutoFit/>
          </a:bodyPr>
          <a:lstStyle/>
          <a:p>
            <a:pPr algn="ctr"/>
            <a:r>
              <a:rPr lang="en-US" sz="4800" dirty="0" smtClean="0">
                <a:solidFill>
                  <a:schemeClr val="bg1">
                    <a:lumMod val="95000"/>
                  </a:schemeClr>
                </a:solidFill>
              </a:rPr>
              <a:t>TRUTH</a:t>
            </a:r>
            <a:endParaRPr lang="en-US" sz="4800" dirty="0">
              <a:solidFill>
                <a:schemeClr val="bg1">
                  <a:lumMod val="95000"/>
                </a:schemeClr>
              </a:solidFill>
            </a:endParaRPr>
          </a:p>
        </p:txBody>
      </p:sp>
      <p:sp>
        <p:nvSpPr>
          <p:cNvPr id="13" name="TextBox 12"/>
          <p:cNvSpPr txBox="1"/>
          <p:nvPr/>
        </p:nvSpPr>
        <p:spPr>
          <a:xfrm>
            <a:off x="3285931" y="851794"/>
            <a:ext cx="5181600" cy="461665"/>
          </a:xfrm>
          <a:prstGeom prst="rect">
            <a:avLst/>
          </a:prstGeom>
          <a:noFill/>
        </p:spPr>
        <p:txBody>
          <a:bodyPr wrap="square" rtlCol="0">
            <a:spAutoFit/>
          </a:bodyPr>
          <a:lstStyle/>
          <a:p>
            <a:pPr algn="ctr"/>
            <a:r>
              <a:rPr lang="en-US" sz="2400" dirty="0" smtClean="0">
                <a:solidFill>
                  <a:schemeClr val="bg1"/>
                </a:solidFill>
              </a:rPr>
              <a:t>INNOCENT              GUILTY</a:t>
            </a:r>
            <a:endParaRPr lang="en-US" sz="2400" dirty="0">
              <a:solidFill>
                <a:schemeClr val="bg1"/>
              </a:solidFill>
            </a:endParaRPr>
          </a:p>
        </p:txBody>
      </p:sp>
      <p:sp>
        <p:nvSpPr>
          <p:cNvPr id="24" name="TextBox 23"/>
          <p:cNvSpPr txBox="1"/>
          <p:nvPr/>
        </p:nvSpPr>
        <p:spPr>
          <a:xfrm rot="16200000">
            <a:off x="217921" y="3716964"/>
            <a:ext cx="5181600" cy="461665"/>
          </a:xfrm>
          <a:prstGeom prst="rect">
            <a:avLst/>
          </a:prstGeom>
          <a:noFill/>
        </p:spPr>
        <p:txBody>
          <a:bodyPr wrap="square" rtlCol="0">
            <a:spAutoFit/>
          </a:bodyPr>
          <a:lstStyle/>
          <a:p>
            <a:pPr algn="ctr"/>
            <a:r>
              <a:rPr lang="en-US" sz="2400" dirty="0" smtClean="0">
                <a:solidFill>
                  <a:schemeClr val="bg1"/>
                </a:solidFill>
              </a:rPr>
              <a:t>CONVICT      FAIL to CONVICT</a:t>
            </a:r>
            <a:endParaRPr lang="en-US" sz="2400" dirty="0">
              <a:solidFill>
                <a:schemeClr val="bg1"/>
              </a:solidFill>
            </a:endParaRPr>
          </a:p>
        </p:txBody>
      </p:sp>
      <p:pic>
        <p:nvPicPr>
          <p:cNvPr id="25" name="Picture 2" descr="https://i.ytimg.com/vi/_Z5gPXoRkic/maxresdefault.jpg"/>
          <p:cNvPicPr>
            <a:picLocks noChangeAspect="1" noChangeArrowheads="1"/>
          </p:cNvPicPr>
          <p:nvPr/>
        </p:nvPicPr>
        <p:blipFill rotWithShape="1">
          <a:blip r:embed="rId3">
            <a:extLst>
              <a:ext uri="{28A0092B-C50C-407E-A947-70E740481C1C}">
                <a14:useLocalDpi xmlns:a14="http://schemas.microsoft.com/office/drawing/2010/main" val="0"/>
              </a:ext>
            </a:extLst>
          </a:blip>
          <a:srcRect l="14672" t="5740" r="77600" b="63642"/>
          <a:stretch/>
        </p:blipFill>
        <p:spPr bwMode="auto">
          <a:xfrm>
            <a:off x="4539772" y="1341893"/>
            <a:ext cx="395105" cy="903096"/>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p:cNvGrpSpPr/>
          <p:nvPr/>
        </p:nvGrpSpPr>
        <p:grpSpPr>
          <a:xfrm>
            <a:off x="6840357" y="1405087"/>
            <a:ext cx="761999" cy="868924"/>
            <a:chOff x="2133600" y="2884296"/>
            <a:chExt cx="990600" cy="1219201"/>
          </a:xfrm>
        </p:grpSpPr>
        <p:pic>
          <p:nvPicPr>
            <p:cNvPr id="26" name="Picture 2" descr="https://i.ytimg.com/vi/_Z5gPXoRkic/maxresdefault.jpg"/>
            <p:cNvPicPr>
              <a:picLocks noChangeAspect="1" noChangeArrowheads="1"/>
            </p:cNvPicPr>
            <p:nvPr/>
          </p:nvPicPr>
          <p:blipFill rotWithShape="1">
            <a:blip r:embed="rId3">
              <a:extLst>
                <a:ext uri="{28A0092B-C50C-407E-A947-70E740481C1C}">
                  <a14:useLocalDpi xmlns:a14="http://schemas.microsoft.com/office/drawing/2010/main" val="0"/>
                </a:ext>
              </a:extLst>
            </a:blip>
            <a:srcRect l="68768" t="3828" r="16880" b="65555"/>
            <a:stretch/>
          </p:blipFill>
          <p:spPr bwMode="auto">
            <a:xfrm>
              <a:off x="2133600" y="2884296"/>
              <a:ext cx="990600" cy="1219201"/>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2628900" y="2884296"/>
              <a:ext cx="495300" cy="31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0" name="Rectangle 29"/>
          <p:cNvSpPr/>
          <p:nvPr/>
        </p:nvSpPr>
        <p:spPr>
          <a:xfrm>
            <a:off x="3374653" y="2627122"/>
            <a:ext cx="2590800" cy="1752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6091058" y="4505632"/>
            <a:ext cx="2590800" cy="19231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3339278" y="4448397"/>
            <a:ext cx="2590800" cy="19231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6051510" y="2553478"/>
            <a:ext cx="2590800" cy="17981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659951" y="529840"/>
            <a:ext cx="2616649" cy="1384995"/>
          </a:xfrm>
          <a:prstGeom prst="rect">
            <a:avLst/>
          </a:prstGeom>
          <a:noFill/>
        </p:spPr>
        <p:txBody>
          <a:bodyPr wrap="square" rtlCol="0">
            <a:spAutoFit/>
          </a:bodyPr>
          <a:lstStyle/>
          <a:p>
            <a:pPr algn="ctr"/>
            <a:r>
              <a:rPr lang="en-US" sz="2800" dirty="0" smtClean="0">
                <a:solidFill>
                  <a:srgbClr val="B7DBFF"/>
                </a:solidFill>
                <a:latin typeface="Britannic Bold" panose="020B0903060703020204" pitchFamily="34" charset="0"/>
              </a:rPr>
              <a:t>“Innocent</a:t>
            </a:r>
          </a:p>
          <a:p>
            <a:pPr algn="ctr"/>
            <a:r>
              <a:rPr lang="en-US" sz="2800" dirty="0" smtClean="0">
                <a:solidFill>
                  <a:srgbClr val="B7DBFF"/>
                </a:solidFill>
                <a:latin typeface="Britannic Bold" panose="020B0903060703020204" pitchFamily="34" charset="0"/>
              </a:rPr>
              <a:t>Until proven</a:t>
            </a:r>
          </a:p>
          <a:p>
            <a:pPr algn="ctr"/>
            <a:r>
              <a:rPr lang="en-US" sz="2800" dirty="0" smtClean="0">
                <a:solidFill>
                  <a:srgbClr val="B7DBFF"/>
                </a:solidFill>
                <a:latin typeface="Britannic Bold" panose="020B0903060703020204" pitchFamily="34" charset="0"/>
              </a:rPr>
              <a:t>Guilty”</a:t>
            </a:r>
            <a:endParaRPr lang="en-US" sz="2800" dirty="0">
              <a:solidFill>
                <a:srgbClr val="B7DBFF"/>
              </a:solidFill>
              <a:latin typeface="Britannic Bold" panose="020B0903060703020204" pitchFamily="34" charset="0"/>
            </a:endParaRPr>
          </a:p>
        </p:txBody>
      </p:sp>
      <p:sp>
        <p:nvSpPr>
          <p:cNvPr id="40" name="Oval 39"/>
          <p:cNvSpPr/>
          <p:nvPr/>
        </p:nvSpPr>
        <p:spPr>
          <a:xfrm>
            <a:off x="6446614" y="2161145"/>
            <a:ext cx="2387643" cy="2344487"/>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3001921" y="4237709"/>
            <a:ext cx="2387643" cy="2344487"/>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7412564" y="1383042"/>
            <a:ext cx="1708110" cy="646331"/>
          </a:xfrm>
          <a:prstGeom prst="rect">
            <a:avLst/>
          </a:prstGeom>
          <a:noFill/>
        </p:spPr>
        <p:txBody>
          <a:bodyPr wrap="square" rtlCol="0">
            <a:spAutoFit/>
          </a:bodyPr>
          <a:lstStyle/>
          <a:p>
            <a:pPr algn="ctr"/>
            <a:r>
              <a:rPr lang="en-US" dirty="0" smtClean="0">
                <a:solidFill>
                  <a:srgbClr val="FFFF00"/>
                </a:solidFill>
                <a:latin typeface="Arial Black" panose="020B0A04020102020204" pitchFamily="34" charset="0"/>
              </a:rPr>
              <a:t>Type II Error</a:t>
            </a:r>
            <a:endParaRPr lang="en-US" dirty="0">
              <a:solidFill>
                <a:srgbClr val="FFFF00"/>
              </a:solidFill>
              <a:latin typeface="Arial Black" panose="020B0A04020102020204" pitchFamily="34" charset="0"/>
            </a:endParaRPr>
          </a:p>
        </p:txBody>
      </p:sp>
      <p:sp>
        <p:nvSpPr>
          <p:cNvPr id="43" name="TextBox 42"/>
          <p:cNvSpPr txBox="1"/>
          <p:nvPr/>
        </p:nvSpPr>
        <p:spPr>
          <a:xfrm>
            <a:off x="1026029" y="6127333"/>
            <a:ext cx="1708110" cy="369332"/>
          </a:xfrm>
          <a:prstGeom prst="rect">
            <a:avLst/>
          </a:prstGeom>
          <a:noFill/>
        </p:spPr>
        <p:txBody>
          <a:bodyPr wrap="square" rtlCol="0">
            <a:spAutoFit/>
          </a:bodyPr>
          <a:lstStyle/>
          <a:p>
            <a:pPr algn="ctr"/>
            <a:r>
              <a:rPr lang="en-US" dirty="0" smtClean="0">
                <a:solidFill>
                  <a:srgbClr val="FFFF00"/>
                </a:solidFill>
                <a:latin typeface="Arial Black" panose="020B0A04020102020204" pitchFamily="34" charset="0"/>
              </a:rPr>
              <a:t>Type I Error</a:t>
            </a:r>
            <a:endParaRPr lang="en-US" dirty="0">
              <a:solidFill>
                <a:srgbClr val="FFFF00"/>
              </a:solidFill>
              <a:latin typeface="Arial Black" panose="020B0A04020102020204" pitchFamily="34" charset="0"/>
            </a:endParaRPr>
          </a:p>
        </p:txBody>
      </p:sp>
      <p:cxnSp>
        <p:nvCxnSpPr>
          <p:cNvPr id="42" name="Straight Arrow Connector 41"/>
          <p:cNvCxnSpPr/>
          <p:nvPr/>
        </p:nvCxnSpPr>
        <p:spPr>
          <a:xfrm flipH="1">
            <a:off x="7883758" y="2012000"/>
            <a:ext cx="314131" cy="465977"/>
          </a:xfrm>
          <a:prstGeom prst="straightConnector1">
            <a:avLst/>
          </a:prstGeom>
          <a:ln w="57150">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V="1">
            <a:off x="2734139" y="5845677"/>
            <a:ext cx="477459" cy="514565"/>
          </a:xfrm>
          <a:prstGeom prst="straightConnector1">
            <a:avLst/>
          </a:prstGeom>
          <a:ln w="57150">
            <a:solidFill>
              <a:srgbClr val="FFFF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822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10" presetClass="entr" presetSubtype="0"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0"/>
                                        </p:tgtEl>
                                      </p:cBhvr>
                                    </p:animEffect>
                                    <p:set>
                                      <p:cBhvr>
                                        <p:cTn id="37" dur="1" fill="hold">
                                          <p:stCondLst>
                                            <p:cond delay="499"/>
                                          </p:stCondLst>
                                        </p:cTn>
                                        <p:tgtEl>
                                          <p:spTgt spid="3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33"/>
                                        </p:tgtEl>
                                      </p:cBhvr>
                                    </p:animEffect>
                                    <p:set>
                                      <p:cBhvr>
                                        <p:cTn id="42" dur="1" fill="hold">
                                          <p:stCondLst>
                                            <p:cond delay="499"/>
                                          </p:stCondLst>
                                        </p:cTn>
                                        <p:tgtEl>
                                          <p:spTgt spid="3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34"/>
                                        </p:tgtEl>
                                      </p:cBhvr>
                                    </p:animEffect>
                                    <p:set>
                                      <p:cBhvr>
                                        <p:cTn id="47" dur="1" fill="hold">
                                          <p:stCondLst>
                                            <p:cond delay="499"/>
                                          </p:stCondLst>
                                        </p:cTn>
                                        <p:tgtEl>
                                          <p:spTgt spid="34"/>
                                        </p:tgtEl>
                                        <p:attrNameLst>
                                          <p:attrName>style.visibility</p:attrName>
                                        </p:attrNameLst>
                                      </p:cBhvr>
                                      <p:to>
                                        <p:strVal val="hidden"/>
                                      </p:to>
                                    </p:set>
                                  </p:childTnLst>
                                </p:cTn>
                              </p:par>
                            </p:childTnLst>
                          </p:cTn>
                        </p:par>
                        <p:par>
                          <p:cTn id="48" fill="hold">
                            <p:stCondLst>
                              <p:cond delay="500"/>
                            </p:stCondLst>
                            <p:childTnLst>
                              <p:par>
                                <p:cTn id="49" presetID="21" presetClass="entr" presetSubtype="1"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wheel(1)">
                                      <p:cBhvr>
                                        <p:cTn id="51" dur="2000"/>
                                        <p:tgtEl>
                                          <p:spTgt spid="41"/>
                                        </p:tgtEl>
                                      </p:cBhvr>
                                    </p:animEffect>
                                  </p:childTnLst>
                                </p:cTn>
                              </p:par>
                            </p:childTnLst>
                          </p:cTn>
                        </p:par>
                        <p:par>
                          <p:cTn id="52" fill="hold">
                            <p:stCondLst>
                              <p:cond delay="2500"/>
                            </p:stCondLst>
                            <p:childTnLst>
                              <p:par>
                                <p:cTn id="53" presetID="10" presetClass="entr" presetSubtype="0" fill="hold" nodeType="afterEffect">
                                  <p:stCondLst>
                                    <p:cond delay="0"/>
                                  </p:stCondLst>
                                  <p:childTnLst>
                                    <p:set>
                                      <p:cBhvr>
                                        <p:cTn id="54" dur="1" fill="hold">
                                          <p:stCondLst>
                                            <p:cond delay="0"/>
                                          </p:stCondLst>
                                        </p:cTn>
                                        <p:tgtEl>
                                          <p:spTgt spid="43">
                                            <p:txEl>
                                              <p:pRg st="0" end="0"/>
                                            </p:txEl>
                                          </p:spTgt>
                                        </p:tgtEl>
                                        <p:attrNameLst>
                                          <p:attrName>style.visibility</p:attrName>
                                        </p:attrNameLst>
                                      </p:cBhvr>
                                      <p:to>
                                        <p:strVal val="visible"/>
                                      </p:to>
                                    </p:set>
                                    <p:animEffect transition="in" filter="fade">
                                      <p:cBhvr>
                                        <p:cTn id="55" dur="500"/>
                                        <p:tgtEl>
                                          <p:spTgt spid="43">
                                            <p:txEl>
                                              <p:pRg st="0" end="0"/>
                                            </p:txEl>
                                          </p:spTgt>
                                        </p:tgtEl>
                                      </p:cBhvr>
                                    </p:animEffect>
                                  </p:childTnLst>
                                </p:cTn>
                              </p:par>
                            </p:childTnLst>
                          </p:cTn>
                        </p:par>
                        <p:par>
                          <p:cTn id="56" fill="hold">
                            <p:stCondLst>
                              <p:cond delay="3000"/>
                            </p:stCondLst>
                            <p:childTnLst>
                              <p:par>
                                <p:cTn id="57" presetID="22" presetClass="entr" presetSubtype="1" fill="hold"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up)">
                                      <p:cBhvr>
                                        <p:cTn id="59" dur="500"/>
                                        <p:tgtEl>
                                          <p:spTgt spid="4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35"/>
                                        </p:tgtEl>
                                      </p:cBhvr>
                                    </p:animEffect>
                                    <p:set>
                                      <p:cBhvr>
                                        <p:cTn id="64" dur="1" fill="hold">
                                          <p:stCondLst>
                                            <p:cond delay="499"/>
                                          </p:stCondLst>
                                        </p:cTn>
                                        <p:tgtEl>
                                          <p:spTgt spid="35"/>
                                        </p:tgtEl>
                                        <p:attrNameLst>
                                          <p:attrName>style.visibility</p:attrName>
                                        </p:attrNameLst>
                                      </p:cBhvr>
                                      <p:to>
                                        <p:strVal val="hidden"/>
                                      </p:to>
                                    </p:set>
                                  </p:childTnLst>
                                </p:cTn>
                              </p:par>
                            </p:childTnLst>
                          </p:cTn>
                        </p:par>
                        <p:par>
                          <p:cTn id="65" fill="hold">
                            <p:stCondLst>
                              <p:cond delay="500"/>
                            </p:stCondLst>
                            <p:childTnLst>
                              <p:par>
                                <p:cTn id="66" presetID="21" presetClass="entr" presetSubtype="1"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wheel(1)">
                                      <p:cBhvr>
                                        <p:cTn id="68" dur="2000"/>
                                        <p:tgtEl>
                                          <p:spTgt spid="40"/>
                                        </p:tgtEl>
                                      </p:cBhvr>
                                    </p:animEffect>
                                  </p:childTnLst>
                                </p:cTn>
                              </p:par>
                            </p:childTnLst>
                          </p:cTn>
                        </p:par>
                        <p:par>
                          <p:cTn id="69" fill="hold">
                            <p:stCondLst>
                              <p:cond delay="2500"/>
                            </p:stCondLst>
                            <p:childTnLst>
                              <p:par>
                                <p:cTn id="70" presetID="10" presetClass="entr" presetSubtype="0" fill="hold" nodeType="afterEffect">
                                  <p:stCondLst>
                                    <p:cond delay="0"/>
                                  </p:stCondLst>
                                  <p:childTnLst>
                                    <p:set>
                                      <p:cBhvr>
                                        <p:cTn id="71" dur="1" fill="hold">
                                          <p:stCondLst>
                                            <p:cond delay="0"/>
                                          </p:stCondLst>
                                        </p:cTn>
                                        <p:tgtEl>
                                          <p:spTgt spid="37">
                                            <p:txEl>
                                              <p:pRg st="0" end="0"/>
                                            </p:txEl>
                                          </p:spTgt>
                                        </p:tgtEl>
                                        <p:attrNameLst>
                                          <p:attrName>style.visibility</p:attrName>
                                        </p:attrNameLst>
                                      </p:cBhvr>
                                      <p:to>
                                        <p:strVal val="visible"/>
                                      </p:to>
                                    </p:set>
                                    <p:animEffect transition="in" filter="fade">
                                      <p:cBhvr>
                                        <p:cTn id="72" dur="500"/>
                                        <p:tgtEl>
                                          <p:spTgt spid="37">
                                            <p:txEl>
                                              <p:pRg st="0" end="0"/>
                                            </p:txEl>
                                          </p:spTgt>
                                        </p:tgtEl>
                                      </p:cBhvr>
                                    </p:animEffect>
                                  </p:childTnLst>
                                </p:cTn>
                              </p:par>
                            </p:childTnLst>
                          </p:cTn>
                        </p:par>
                        <p:par>
                          <p:cTn id="73" fill="hold">
                            <p:stCondLst>
                              <p:cond delay="3000"/>
                            </p:stCondLst>
                            <p:childTnLst>
                              <p:par>
                                <p:cTn id="74" presetID="22" presetClass="entr" presetSubtype="1" fill="hold"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wipe(up)">
                                      <p:cBhvr>
                                        <p:cTn id="7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P spid="13" grpId="0"/>
      <p:bldP spid="24" grpId="0"/>
      <p:bldP spid="30" grpId="0" animBg="1"/>
      <p:bldP spid="33" grpId="0" animBg="1"/>
      <p:bldP spid="34" grpId="0" animBg="1"/>
      <p:bldP spid="35" grpId="0" animBg="1"/>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765" y="831785"/>
            <a:ext cx="3255264" cy="476250"/>
          </a:xfrm>
        </p:spPr>
        <p:txBody>
          <a:bodyPr>
            <a:noAutofit/>
          </a:bodyPr>
          <a:lstStyle/>
          <a:p>
            <a:pPr algn="ctr"/>
            <a:r>
              <a:rPr lang="en-US" sz="3200" dirty="0" smtClean="0"/>
              <a:t>Education</a:t>
            </a:r>
            <a:r>
              <a:rPr lang="en-US" sz="3200" u="sng" dirty="0" smtClean="0"/>
              <a:t> Example</a:t>
            </a:r>
            <a:endParaRPr lang="en-US" sz="3200" u="sng" dirty="0"/>
          </a:p>
        </p:txBody>
      </p:sp>
      <p:sp>
        <p:nvSpPr>
          <p:cNvPr id="3" name="Content Placeholder 2"/>
          <p:cNvSpPr>
            <a:spLocks noGrp="1"/>
          </p:cNvSpPr>
          <p:nvPr>
            <p:ph idx="1"/>
          </p:nvPr>
        </p:nvSpPr>
        <p:spPr>
          <a:xfrm>
            <a:off x="381093" y="1546160"/>
            <a:ext cx="3255264" cy="2797239"/>
          </a:xfrm>
        </p:spPr>
        <p:txBody>
          <a:bodyPr>
            <a:normAutofit fontScale="92500" lnSpcReduction="20000"/>
          </a:bodyPr>
          <a:lstStyle/>
          <a:p>
            <a:r>
              <a:rPr lang="en-US" b="1" u="sng" dirty="0">
                <a:solidFill>
                  <a:srgbClr val="B7DBFF"/>
                </a:solidFill>
              </a:rPr>
              <a:t>Null Hypothesis (H</a:t>
            </a:r>
            <a:r>
              <a:rPr lang="en-US" b="1" u="sng" baseline="-25000" dirty="0">
                <a:solidFill>
                  <a:srgbClr val="B7DBFF"/>
                </a:solidFill>
              </a:rPr>
              <a:t>0</a:t>
            </a:r>
            <a:r>
              <a:rPr lang="en-US" b="1" u="sng" dirty="0">
                <a:solidFill>
                  <a:srgbClr val="B7DBFF"/>
                </a:solidFill>
              </a:rPr>
              <a:t>)</a:t>
            </a:r>
          </a:p>
          <a:p>
            <a:pPr lvl="1"/>
            <a:r>
              <a:rPr lang="en-US" dirty="0">
                <a:solidFill>
                  <a:schemeClr val="bg1"/>
                </a:solidFill>
              </a:rPr>
              <a:t>Any decrease in reading achievement of early elementary students over the summer is just do to random chance.</a:t>
            </a:r>
          </a:p>
          <a:p>
            <a:r>
              <a:rPr lang="en-US" b="1" u="sng" dirty="0">
                <a:solidFill>
                  <a:srgbClr val="B7DBFF"/>
                </a:solidFill>
              </a:rPr>
              <a:t>Alternate Hypothesis (H</a:t>
            </a:r>
            <a:r>
              <a:rPr lang="en-US" b="1" u="sng" baseline="-25000" dirty="0">
                <a:solidFill>
                  <a:srgbClr val="B7DBFF"/>
                </a:solidFill>
              </a:rPr>
              <a:t>1</a:t>
            </a:r>
            <a:r>
              <a:rPr lang="en-US" b="1" u="sng" dirty="0">
                <a:solidFill>
                  <a:srgbClr val="B7DBFF"/>
                </a:solidFill>
              </a:rPr>
              <a:t>)</a:t>
            </a:r>
          </a:p>
          <a:p>
            <a:pPr lvl="1"/>
            <a:r>
              <a:rPr lang="en-US" dirty="0">
                <a:solidFill>
                  <a:schemeClr val="bg1"/>
                </a:solidFill>
              </a:rPr>
              <a:t>Early elementary students DO experience a ‘summer-slide’ in reading achievement.</a:t>
            </a:r>
          </a:p>
          <a:p>
            <a:pPr lvl="1"/>
            <a:endParaRPr lang="en-US" dirty="0">
              <a:solidFill>
                <a:srgbClr val="B7DBFF"/>
              </a:solidFill>
            </a:endParaRPr>
          </a:p>
        </p:txBody>
      </p:sp>
      <mc:AlternateContent xmlns:mc="http://schemas.openxmlformats.org/markup-compatibility/2006" xmlns:a14="http://schemas.microsoft.com/office/drawing/2010/main">
        <mc:Choice Requires="a14">
          <p:sp>
            <p:nvSpPr>
              <p:cNvPr id="10" name="Content Placeholder 7"/>
              <p:cNvSpPr txBox="1">
                <a:spLocks/>
              </p:cNvSpPr>
              <p:nvPr/>
            </p:nvSpPr>
            <p:spPr>
              <a:xfrm>
                <a:off x="3808583" y="164841"/>
                <a:ext cx="5183017" cy="6007359"/>
              </a:xfrm>
              <a:prstGeom prst="rect">
                <a:avLst/>
              </a:prstGeom>
            </p:spPr>
            <p:txBody>
              <a:bodyPr>
                <a:normAutofit/>
              </a:bodyPr>
              <a:lstStyle>
                <a:lvl1pPr marL="228600" indent="-228600" algn="l" defTabSz="914400" rtl="0" eaLnBrk="1" latinLnBrk="0" hangingPunct="1">
                  <a:spcBef>
                    <a:spcPts val="2000"/>
                  </a:spcBef>
                  <a:buClr>
                    <a:srgbClr val="99864B"/>
                  </a:buClr>
                  <a:buSzPct val="75000"/>
                  <a:buFont typeface="Wingdings" pitchFamily="2" charset="2"/>
                  <a:buChar char="n"/>
                  <a:defRPr sz="2000" kern="1200">
                    <a:solidFill>
                      <a:srgbClr val="022B68"/>
                    </a:solidFill>
                    <a:latin typeface="+mn-lt"/>
                    <a:ea typeface="+mn-ea"/>
                    <a:cs typeface="+mn-cs"/>
                  </a:defRPr>
                </a:lvl1pPr>
                <a:lvl2pPr marL="457200" indent="-228600" algn="l" defTabSz="914400" rtl="0" eaLnBrk="1" latinLnBrk="0" hangingPunct="1">
                  <a:spcBef>
                    <a:spcPts val="600"/>
                  </a:spcBef>
                  <a:buClr>
                    <a:srgbClr val="99864B"/>
                  </a:buClr>
                  <a:buSzPct val="75000"/>
                  <a:buFont typeface="Wingdings" pitchFamily="2" charset="2"/>
                  <a:buChar char="n"/>
                  <a:defRPr sz="1800" kern="1200">
                    <a:solidFill>
                      <a:srgbClr val="54432F"/>
                    </a:solidFill>
                    <a:latin typeface="+mn-lt"/>
                    <a:ea typeface="+mn-ea"/>
                    <a:cs typeface="+mn-cs"/>
                  </a:defRPr>
                </a:lvl2pPr>
                <a:lvl3pPr marL="685800" indent="-228600" algn="l" defTabSz="914400" rtl="0" eaLnBrk="1" latinLnBrk="0" hangingPunct="1">
                  <a:spcBef>
                    <a:spcPts val="600"/>
                  </a:spcBef>
                  <a:buClr>
                    <a:srgbClr val="99864B"/>
                  </a:buClr>
                  <a:buSzPct val="75000"/>
                  <a:buFont typeface="Wingdings" pitchFamily="2" charset="2"/>
                  <a:buChar char="n"/>
                  <a:defRPr sz="1800" kern="1200">
                    <a:solidFill>
                      <a:srgbClr val="54432F"/>
                    </a:solidFill>
                    <a:latin typeface="+mn-lt"/>
                    <a:ea typeface="+mn-ea"/>
                    <a:cs typeface="+mn-cs"/>
                  </a:defRPr>
                </a:lvl3pPr>
                <a:lvl4pPr marL="914400" indent="-228600" algn="l" defTabSz="914400" rtl="0" eaLnBrk="1" latinLnBrk="0" hangingPunct="1">
                  <a:spcBef>
                    <a:spcPts val="600"/>
                  </a:spcBef>
                  <a:buClr>
                    <a:srgbClr val="99864B"/>
                  </a:buClr>
                  <a:buSzPct val="75000"/>
                  <a:buFont typeface="Wingdings" pitchFamily="2" charset="2"/>
                  <a:buChar char="n"/>
                  <a:defRPr sz="1800" kern="1200">
                    <a:solidFill>
                      <a:srgbClr val="54432F"/>
                    </a:solidFill>
                    <a:latin typeface="+mn-lt"/>
                    <a:ea typeface="+mn-ea"/>
                    <a:cs typeface="+mn-cs"/>
                  </a:defRPr>
                </a:lvl4pPr>
                <a:lvl5pPr marL="1143000" indent="-228600" algn="l" defTabSz="914400" rtl="0" eaLnBrk="1" latinLnBrk="0" hangingPunct="1">
                  <a:spcBef>
                    <a:spcPts val="600"/>
                  </a:spcBef>
                  <a:buClr>
                    <a:srgbClr val="99864B"/>
                  </a:buClr>
                  <a:buSzPct val="75000"/>
                  <a:buFont typeface="Wingdings" pitchFamily="2" charset="2"/>
                  <a:buChar char="n"/>
                  <a:defRPr sz="1800" kern="1200">
                    <a:solidFill>
                      <a:srgbClr val="54432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US" dirty="0">
                  <a:cs typeface="Times New Roman" panose="02020603050405020304" pitchFamily="18" charset="0"/>
                </a:endParaRPr>
              </a:p>
              <a:p>
                <a:pPr lvl="1"/>
                <a:endParaRPr lang="en-US" dirty="0" smtClean="0">
                  <a:cs typeface="Times New Roman" panose="02020603050405020304" pitchFamily="18" charset="0"/>
                </a:endParaRPr>
              </a:p>
              <a:p>
                <a:pPr lvl="1"/>
                <a:endParaRPr lang="en-US" dirty="0" smtClean="0">
                  <a:cs typeface="Times New Roman" panose="02020603050405020304" pitchFamily="18" charset="0"/>
                </a:endParaRPr>
              </a:p>
              <a:p>
                <a:pPr lvl="1"/>
                <a:endParaRPr lang="en-US" dirty="0">
                  <a:cs typeface="Times New Roman" panose="02020603050405020304" pitchFamily="18" charset="0"/>
                </a:endParaRPr>
              </a:p>
              <a:p>
                <a:pPr lvl="1"/>
                <a:endParaRPr lang="en-US" dirty="0">
                  <a:cs typeface="Times New Roman" panose="02020603050405020304" pitchFamily="18" charset="0"/>
                </a:endParaRPr>
              </a:p>
              <a:p>
                <a:r>
                  <a:rPr lang="en-US" b="1" u="sng" dirty="0" smtClean="0">
                    <a:latin typeface="+mj-lt"/>
                    <a:cs typeface="Times New Roman" panose="02020603050405020304" pitchFamily="18" charset="0"/>
                  </a:rPr>
                  <a:t>Recipe</a:t>
                </a:r>
              </a:p>
              <a:p>
                <a:pPr lvl="1"/>
                <a:r>
                  <a:rPr lang="en-US" dirty="0" smtClean="0">
                    <a:latin typeface="+mj-lt"/>
                    <a:cs typeface="Times New Roman" panose="02020603050405020304" pitchFamily="18" charset="0"/>
                  </a:rPr>
                  <a:t>paired t-test (1 sample mean vs. 0)</a:t>
                </a:r>
              </a:p>
              <a:p>
                <a:pPr lvl="1"/>
                <a:r>
                  <a:rPr lang="en-US" b="1" dirty="0" smtClean="0">
                    <a:solidFill>
                      <a:srgbClr val="003E6C"/>
                    </a:solidFill>
                  </a:rPr>
                  <a:t>H</a:t>
                </a:r>
                <a:r>
                  <a:rPr lang="en-US" b="1" baseline="-25000" dirty="0" smtClean="0">
                    <a:solidFill>
                      <a:srgbClr val="003E6C"/>
                    </a:solidFill>
                  </a:rPr>
                  <a:t>0 </a:t>
                </a:r>
                <a:r>
                  <a:rPr lang="en-US" dirty="0" smtClean="0"/>
                  <a:t>: </a:t>
                </a:r>
                <a:r>
                  <a:rPr lang="en-US" dirty="0"/>
                  <a:t>µ </a:t>
                </a:r>
                <a:r>
                  <a:rPr lang="en-US" dirty="0" smtClean="0"/>
                  <a:t>= 0    vs.   </a:t>
                </a:r>
                <a:r>
                  <a:rPr lang="en-US" b="1" dirty="0" smtClean="0">
                    <a:solidFill>
                      <a:srgbClr val="003E6C"/>
                    </a:solidFill>
                  </a:rPr>
                  <a:t>H</a:t>
                </a:r>
                <a:r>
                  <a:rPr lang="en-US" b="1" baseline="-25000" dirty="0" smtClean="0">
                    <a:solidFill>
                      <a:srgbClr val="003E6C"/>
                    </a:solidFill>
                  </a:rPr>
                  <a:t>1 </a:t>
                </a:r>
                <a:r>
                  <a:rPr lang="en-US" dirty="0"/>
                  <a:t>: µ </a:t>
                </a:r>
                <a:r>
                  <a:rPr lang="en-US" dirty="0" smtClean="0"/>
                  <a:t>≠ 0</a:t>
                </a:r>
              </a:p>
              <a:p>
                <a:pPr lvl="1"/>
                <a:r>
                  <a:rPr lang="en-US" dirty="0" smtClean="0"/>
                  <a:t>Test statistic:  </a:t>
                </a:r>
                <a14:m>
                  <m:oMath xmlns:m="http://schemas.openxmlformats.org/officeDocument/2006/math">
                    <m:r>
                      <a:rPr lang="en-US" b="1" i="1" smtClean="0">
                        <a:solidFill>
                          <a:srgbClr val="022B68"/>
                        </a:solidFill>
                        <a:latin typeface="Cambria Math" panose="02040503050406030204" pitchFamily="18" charset="0"/>
                      </a:rPr>
                      <m:t>𝒕</m:t>
                    </m:r>
                    <m:r>
                      <a:rPr lang="en-US" b="1" i="1" smtClean="0">
                        <a:solidFill>
                          <a:srgbClr val="022B68"/>
                        </a:solidFill>
                        <a:latin typeface="Cambria Math" panose="02040503050406030204" pitchFamily="18" charset="0"/>
                      </a:rPr>
                      <m:t>=</m:t>
                    </m:r>
                    <m:f>
                      <m:fPr>
                        <m:ctrlPr>
                          <a:rPr lang="en-US" b="1" i="1" smtClean="0">
                            <a:solidFill>
                              <a:srgbClr val="022B68"/>
                            </a:solidFill>
                            <a:latin typeface="Cambria Math" panose="02040503050406030204" pitchFamily="18" charset="0"/>
                          </a:rPr>
                        </m:ctrlPr>
                      </m:fPr>
                      <m:num>
                        <m:acc>
                          <m:accPr>
                            <m:chr m:val="̅"/>
                            <m:ctrlPr>
                              <a:rPr lang="en-US" b="1" i="1" smtClean="0">
                                <a:solidFill>
                                  <a:srgbClr val="022B68"/>
                                </a:solidFill>
                                <a:latin typeface="Cambria Math" panose="02040503050406030204" pitchFamily="18" charset="0"/>
                              </a:rPr>
                            </m:ctrlPr>
                          </m:accPr>
                          <m:e>
                            <m:r>
                              <a:rPr lang="en-US" b="1" i="1" smtClean="0">
                                <a:solidFill>
                                  <a:srgbClr val="022B68"/>
                                </a:solidFill>
                                <a:latin typeface="Cambria Math" panose="02040503050406030204" pitchFamily="18" charset="0"/>
                              </a:rPr>
                              <m:t>𝒙</m:t>
                            </m:r>
                          </m:e>
                        </m:acc>
                      </m:num>
                      <m:den>
                        <m:sSub>
                          <m:sSubPr>
                            <m:ctrlPr>
                              <a:rPr lang="en-US" b="1" i="1" smtClean="0">
                                <a:solidFill>
                                  <a:srgbClr val="022B68"/>
                                </a:solidFill>
                                <a:latin typeface="Cambria Math" panose="02040503050406030204" pitchFamily="18" charset="0"/>
                              </a:rPr>
                            </m:ctrlPr>
                          </m:sSubPr>
                          <m:e>
                            <m:r>
                              <a:rPr lang="en-US" b="1" i="1" smtClean="0">
                                <a:solidFill>
                                  <a:srgbClr val="022B68"/>
                                </a:solidFill>
                                <a:latin typeface="Cambria Math" panose="02040503050406030204" pitchFamily="18" charset="0"/>
                              </a:rPr>
                              <m:t>𝑺𝑫</m:t>
                            </m:r>
                          </m:e>
                          <m:sub>
                            <m:r>
                              <a:rPr lang="en-US" b="1" i="1" smtClean="0">
                                <a:solidFill>
                                  <a:srgbClr val="022B68"/>
                                </a:solidFill>
                                <a:latin typeface="Cambria Math" panose="02040503050406030204" pitchFamily="18" charset="0"/>
                              </a:rPr>
                              <m:t>𝒙</m:t>
                            </m:r>
                          </m:sub>
                        </m:sSub>
                      </m:den>
                    </m:f>
                    <m:r>
                      <a:rPr lang="en-US" b="1" i="1" smtClean="0">
                        <a:solidFill>
                          <a:srgbClr val="022B68"/>
                        </a:solidFill>
                        <a:latin typeface="Cambria Math" panose="02040503050406030204" pitchFamily="18" charset="0"/>
                      </a:rPr>
                      <m:t>  </m:t>
                    </m:r>
                  </m:oMath>
                </a14:m>
                <a:r>
                  <a:rPr lang="en-US" dirty="0" smtClean="0"/>
                  <a:t>… what if : t = -2.62</a:t>
                </a:r>
              </a:p>
              <a:p>
                <a:pPr lvl="1"/>
                <a:r>
                  <a:rPr lang="en-US" dirty="0" smtClean="0"/>
                  <a:t>P-value if n = 30 (</a:t>
                </a:r>
                <a:r>
                  <a:rPr lang="en-US" dirty="0" err="1" smtClean="0">
                    <a:sym typeface="Wingdings" panose="05000000000000000000" pitchFamily="2" charset="2"/>
                  </a:rPr>
                  <a:t>df</a:t>
                </a:r>
                <a:r>
                  <a:rPr lang="en-US" dirty="0" smtClean="0">
                    <a:sym typeface="Wingdings" panose="05000000000000000000" pitchFamily="2" charset="2"/>
                  </a:rPr>
                  <a:t> = 29):  p = 0.01384</a:t>
                </a:r>
              </a:p>
              <a:p>
                <a:r>
                  <a:rPr lang="en-US" b="1" u="sng" dirty="0" smtClean="0">
                    <a:sym typeface="Wingdings" panose="05000000000000000000" pitchFamily="2" charset="2"/>
                  </a:rPr>
                  <a:t>Conclusion</a:t>
                </a:r>
              </a:p>
              <a:p>
                <a:pPr lvl="1"/>
                <a:r>
                  <a:rPr lang="en-US" dirty="0" smtClean="0">
                    <a:sym typeface="Wingdings" panose="05000000000000000000" pitchFamily="2" charset="2"/>
                  </a:rPr>
                  <a:t>Reject the null</a:t>
                </a:r>
              </a:p>
              <a:p>
                <a:pPr lvl="1"/>
                <a:r>
                  <a:rPr lang="en-US" dirty="0" smtClean="0">
                    <a:sym typeface="Wingdings" panose="05000000000000000000" pitchFamily="2" charset="2"/>
                  </a:rPr>
                  <a:t>There is </a:t>
                </a:r>
                <a:r>
                  <a:rPr lang="en-US" b="1" dirty="0" smtClean="0">
                    <a:sym typeface="Wingdings" panose="05000000000000000000" pitchFamily="2" charset="2"/>
                  </a:rPr>
                  <a:t>statistically </a:t>
                </a:r>
                <a:r>
                  <a:rPr lang="en-US" dirty="0" smtClean="0">
                    <a:sym typeface="Wingdings" panose="05000000000000000000" pitchFamily="2" charset="2"/>
                  </a:rPr>
                  <a:t>significant evidence that student’s scores went down over the summer</a:t>
                </a:r>
                <a:endParaRPr lang="en-US" dirty="0"/>
              </a:p>
              <a:p>
                <a:pPr lvl="1"/>
                <a:endParaRPr lang="en-US" dirty="0" smtClean="0"/>
              </a:p>
            </p:txBody>
          </p:sp>
        </mc:Choice>
        <mc:Fallback xmlns="">
          <p:sp>
            <p:nvSpPr>
              <p:cNvPr id="10" name="Content Placeholder 7"/>
              <p:cNvSpPr txBox="1">
                <a:spLocks noRot="1" noChangeAspect="1" noMove="1" noResize="1" noEditPoints="1" noAdjustHandles="1" noChangeArrowheads="1" noChangeShapeType="1" noTextEdit="1"/>
              </p:cNvSpPr>
              <p:nvPr/>
            </p:nvSpPr>
            <p:spPr>
              <a:xfrm>
                <a:off x="3808583" y="164841"/>
                <a:ext cx="5183017" cy="6007359"/>
              </a:xfrm>
              <a:prstGeom prst="rect">
                <a:avLst/>
              </a:prstGeom>
              <a:blipFill rotWithShape="0">
                <a:blip r:embed="rId2"/>
                <a:stretch>
                  <a:fillRect l="-353"/>
                </a:stretch>
              </a:blipFill>
            </p:spPr>
            <p:txBody>
              <a:bodyPr/>
              <a:lstStyle/>
              <a:p>
                <a:r>
                  <a:rPr lang="en-US">
                    <a:noFill/>
                  </a:rPr>
                  <a:t> </a:t>
                </a:r>
              </a:p>
            </p:txBody>
          </p:sp>
        </mc:Fallback>
      </mc:AlternateContent>
      <p:graphicFrame>
        <p:nvGraphicFramePr>
          <p:cNvPr id="8" name="Table 7"/>
          <p:cNvGraphicFramePr>
            <a:graphicFrameLocks noGrp="1"/>
          </p:cNvGraphicFramePr>
          <p:nvPr>
            <p:extLst>
              <p:ext uri="{D42A27DB-BD31-4B8C-83A1-F6EECF244321}">
                <p14:modId xmlns:p14="http://schemas.microsoft.com/office/powerpoint/2010/main" val="3527391826"/>
              </p:ext>
            </p:extLst>
          </p:nvPr>
        </p:nvGraphicFramePr>
        <p:xfrm>
          <a:off x="4477139" y="228600"/>
          <a:ext cx="3962400" cy="1676400"/>
        </p:xfrm>
        <a:graphic>
          <a:graphicData uri="http://schemas.openxmlformats.org/drawingml/2006/table">
            <a:tbl>
              <a:tblPr firstRow="1" bandRow="1">
                <a:tableStyleId>{F5AB1C69-6EDB-4FF4-983F-18BD219EF322}</a:tableStyleId>
              </a:tblPr>
              <a:tblGrid>
                <a:gridCol w="990600"/>
                <a:gridCol w="990600"/>
                <a:gridCol w="990600"/>
                <a:gridCol w="990600"/>
              </a:tblGrid>
              <a:tr h="274320">
                <a:tc>
                  <a:txBody>
                    <a:bodyPr/>
                    <a:lstStyle/>
                    <a:p>
                      <a:pPr algn="ctr"/>
                      <a:r>
                        <a:rPr lang="en-US" sz="1600" dirty="0" smtClean="0"/>
                        <a:t>Name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End K</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Beg 1</a:t>
                      </a:r>
                      <a:r>
                        <a:rPr lang="en-US" sz="1600" baseline="30000" dirty="0" smtClean="0"/>
                        <a:t>st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Change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a:txBody>
                    <a:bodyPr/>
                    <a:lstStyle/>
                    <a:p>
                      <a:pPr algn="ctr"/>
                      <a:r>
                        <a:rPr lang="en-US" sz="1600" dirty="0" smtClean="0"/>
                        <a:t>Molly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10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9</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a:txBody>
                    <a:bodyPr/>
                    <a:lstStyle/>
                    <a:p>
                      <a:pPr algn="ctr"/>
                      <a:r>
                        <a:rPr lang="en-US" sz="1600" dirty="0" smtClean="0"/>
                        <a:t>Joe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5</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6</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a:txBody>
                    <a:bodyPr/>
                    <a:lstStyle/>
                    <a:p>
                      <a:pPr algn="ctr"/>
                      <a:r>
                        <a:rPr lang="en-US" sz="1600" dirty="0" smtClean="0"/>
                        <a:t>Zoey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9</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9</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a:txBody>
                    <a:bodyPr/>
                    <a:lstStyle/>
                    <a:p>
                      <a:pPr algn="ctr"/>
                      <a:r>
                        <a:rPr lang="en-US" sz="1600" dirty="0" smtClean="0"/>
                        <a:t>George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12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10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170" name="Picture 2" descr="http://jasonya.com/wp/wp-content/uploads/2013/12/pvalue_kid_me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613" y="4419600"/>
            <a:ext cx="2054224" cy="2054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9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5" end="5"/>
                                            </p:txEl>
                                          </p:spTgt>
                                        </p:tgtEl>
                                        <p:attrNameLst>
                                          <p:attrName>style.visibility</p:attrName>
                                        </p:attrNameLst>
                                      </p:cBhvr>
                                      <p:to>
                                        <p:strVal val="visible"/>
                                      </p:to>
                                    </p:set>
                                    <p:anim calcmode="lin" valueType="num">
                                      <p:cBhvr additive="base">
                                        <p:cTn id="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6" end="6"/>
                                            </p:txEl>
                                          </p:spTgt>
                                        </p:tgtEl>
                                        <p:attrNameLst>
                                          <p:attrName>style.visibility</p:attrName>
                                        </p:attrNameLst>
                                      </p:cBhvr>
                                      <p:to>
                                        <p:strVal val="visible"/>
                                      </p:to>
                                    </p:set>
                                    <p:anim calcmode="lin" valueType="num">
                                      <p:cBhvr additive="base">
                                        <p:cTn id="13"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7" end="7"/>
                                            </p:txEl>
                                          </p:spTgt>
                                        </p:tgtEl>
                                        <p:attrNameLst>
                                          <p:attrName>style.visibility</p:attrName>
                                        </p:attrNameLst>
                                      </p:cBhvr>
                                      <p:to>
                                        <p:strVal val="visible"/>
                                      </p:to>
                                    </p:set>
                                    <p:anim calcmode="lin" valueType="num">
                                      <p:cBhvr additive="base">
                                        <p:cTn id="19"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8" end="8"/>
                                            </p:txEl>
                                          </p:spTgt>
                                        </p:tgtEl>
                                        <p:attrNameLst>
                                          <p:attrName>style.visibility</p:attrName>
                                        </p:attrNameLst>
                                      </p:cBhvr>
                                      <p:to>
                                        <p:strVal val="visible"/>
                                      </p:to>
                                    </p:set>
                                    <p:anim calcmode="lin" valueType="num">
                                      <p:cBhvr additive="base">
                                        <p:cTn id="25"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9" end="9"/>
                                            </p:txEl>
                                          </p:spTgt>
                                        </p:tgtEl>
                                        <p:attrNameLst>
                                          <p:attrName>style.visibility</p:attrName>
                                        </p:attrNameLst>
                                      </p:cBhvr>
                                      <p:to>
                                        <p:strVal val="visible"/>
                                      </p:to>
                                    </p:set>
                                    <p:anim calcmode="lin" valueType="num">
                                      <p:cBhvr additive="base">
                                        <p:cTn id="31" dur="500" fill="hold"/>
                                        <p:tgtEl>
                                          <p:spTgt spid="10">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10" end="10"/>
                                            </p:txEl>
                                          </p:spTgt>
                                        </p:tgtEl>
                                        <p:attrNameLst>
                                          <p:attrName>style.visibility</p:attrName>
                                        </p:attrNameLst>
                                      </p:cBhvr>
                                      <p:to>
                                        <p:strVal val="visible"/>
                                      </p:to>
                                    </p:set>
                                    <p:anim calcmode="lin" valueType="num">
                                      <p:cBhvr additive="base">
                                        <p:cTn id="37" dur="500" fill="hold"/>
                                        <p:tgtEl>
                                          <p:spTgt spid="10">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pRg st="11" end="11"/>
                                            </p:txEl>
                                          </p:spTgt>
                                        </p:tgtEl>
                                        <p:attrNameLst>
                                          <p:attrName>style.visibility</p:attrName>
                                        </p:attrNameLst>
                                      </p:cBhvr>
                                      <p:to>
                                        <p:strVal val="visible"/>
                                      </p:to>
                                    </p:set>
                                    <p:anim calcmode="lin" valueType="num">
                                      <p:cBhvr additive="base">
                                        <p:cTn id="43" dur="500" fill="hold"/>
                                        <p:tgtEl>
                                          <p:spTgt spid="10">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
                                            <p:txEl>
                                              <p:pRg st="12" end="12"/>
                                            </p:txEl>
                                          </p:spTgt>
                                        </p:tgtEl>
                                        <p:attrNameLst>
                                          <p:attrName>style.visibility</p:attrName>
                                        </p:attrNameLst>
                                      </p:cBhvr>
                                      <p:to>
                                        <p:strVal val="visible"/>
                                      </p:to>
                                    </p:set>
                                    <p:anim calcmode="lin" valueType="num">
                                      <p:cBhvr additive="base">
                                        <p:cTn id="49" dur="500" fill="hold"/>
                                        <p:tgtEl>
                                          <p:spTgt spid="10">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304800" y="3949182"/>
            <a:ext cx="3850341" cy="2635510"/>
          </a:xfrm>
        </p:spPr>
        <p:txBody>
          <a:bodyPr>
            <a:normAutofit/>
          </a:bodyPr>
          <a:lstStyle/>
          <a:p>
            <a:r>
              <a:rPr lang="en-US" dirty="0" smtClean="0"/>
              <a:t>False Positive</a:t>
            </a:r>
          </a:p>
          <a:p>
            <a:r>
              <a:rPr lang="en-US" dirty="0" smtClean="0"/>
              <a:t>Conclude: there IS a relationship</a:t>
            </a:r>
            <a:endParaRPr lang="en-US" dirty="0"/>
          </a:p>
          <a:p>
            <a:r>
              <a:rPr lang="en-US" dirty="0"/>
              <a:t>Truth: no relationship, differences just due to random chance </a:t>
            </a:r>
            <a:endParaRPr lang="en-US" dirty="0" smtClean="0"/>
          </a:p>
          <a:p>
            <a:r>
              <a:rPr lang="en-US" dirty="0" smtClean="0"/>
              <a:t>Probability =</a:t>
            </a:r>
            <a:r>
              <a:rPr lang="en-US" sz="2100" dirty="0" smtClean="0"/>
              <a:t> </a:t>
            </a:r>
            <a:r>
              <a:rPr lang="el-GR" sz="2100" dirty="0" smtClean="0">
                <a:latin typeface="Times New Roman" panose="02020603050405020304" pitchFamily="18" charset="0"/>
                <a:cs typeface="Times New Roman" panose="02020603050405020304" pitchFamily="18" charset="0"/>
              </a:rPr>
              <a:t>α</a:t>
            </a:r>
            <a:endParaRPr lang="en-US" sz="2100" dirty="0"/>
          </a:p>
          <a:p>
            <a:endParaRPr lang="en-US" dirty="0"/>
          </a:p>
        </p:txBody>
      </p:sp>
      <p:sp>
        <p:nvSpPr>
          <p:cNvPr id="5" name="Text Placeholder 4"/>
          <p:cNvSpPr>
            <a:spLocks noGrp="1"/>
          </p:cNvSpPr>
          <p:nvPr>
            <p:ph type="body" idx="1"/>
          </p:nvPr>
        </p:nvSpPr>
        <p:spPr>
          <a:xfrm>
            <a:off x="304800" y="286871"/>
            <a:ext cx="3657600" cy="322729"/>
          </a:xfrm>
        </p:spPr>
        <p:txBody>
          <a:bodyPr/>
          <a:lstStyle/>
          <a:p>
            <a:r>
              <a:rPr lang="en-US" dirty="0" smtClean="0"/>
              <a:t>Type I Error</a:t>
            </a:r>
            <a:endParaRPr lang="en-US" dirty="0"/>
          </a:p>
        </p:txBody>
      </p:sp>
      <p:sp>
        <p:nvSpPr>
          <p:cNvPr id="7" name="Text Placeholder 6"/>
          <p:cNvSpPr>
            <a:spLocks noGrp="1"/>
          </p:cNvSpPr>
          <p:nvPr>
            <p:ph type="body" sz="quarter" idx="3"/>
          </p:nvPr>
        </p:nvSpPr>
        <p:spPr>
          <a:xfrm>
            <a:off x="4207137" y="286871"/>
            <a:ext cx="3657600" cy="322729"/>
          </a:xfrm>
        </p:spPr>
        <p:txBody>
          <a:bodyPr/>
          <a:lstStyle/>
          <a:p>
            <a:r>
              <a:rPr lang="en-US" dirty="0" smtClean="0"/>
              <a:t>Type II Error</a:t>
            </a:r>
            <a:endParaRPr lang="en-US" dirty="0"/>
          </a:p>
        </p:txBody>
      </p:sp>
      <p:pic>
        <p:nvPicPr>
          <p:cNvPr id="9" name="Picture 8" descr="https://pbs.twimg.com/media/Bnv4O1ZIIAAd43r.jpg"/>
          <p:cNvPicPr>
            <a:picLocks noChangeAspect="1" noChangeArrowheads="1"/>
          </p:cNvPicPr>
          <p:nvPr/>
        </p:nvPicPr>
        <p:blipFill rotWithShape="1">
          <a:blip r:embed="rId2">
            <a:extLst>
              <a:ext uri="{28A0092B-C50C-407E-A947-70E740481C1C}">
                <a14:useLocalDpi xmlns:a14="http://schemas.microsoft.com/office/drawing/2010/main" val="0"/>
              </a:ext>
            </a:extLst>
          </a:blip>
          <a:srcRect l="5952" t="15274" r="54734" b="8070"/>
          <a:stretch/>
        </p:blipFill>
        <p:spPr bwMode="auto">
          <a:xfrm>
            <a:off x="1281037" y="692775"/>
            <a:ext cx="19812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s://pbs.twimg.com/media/Bnv4O1ZIIAAd43r.jpg"/>
          <p:cNvPicPr>
            <a:picLocks noChangeAspect="1" noChangeArrowheads="1"/>
          </p:cNvPicPr>
          <p:nvPr/>
        </p:nvPicPr>
        <p:blipFill rotWithShape="1">
          <a:blip r:embed="rId2">
            <a:extLst>
              <a:ext uri="{28A0092B-C50C-407E-A947-70E740481C1C}">
                <a14:useLocalDpi xmlns:a14="http://schemas.microsoft.com/office/drawing/2010/main" val="0"/>
              </a:ext>
            </a:extLst>
          </a:blip>
          <a:srcRect l="55389" t="14942" r="812" b="5202"/>
          <a:stretch/>
        </p:blipFill>
        <p:spPr bwMode="auto">
          <a:xfrm>
            <a:off x="4988859" y="667893"/>
            <a:ext cx="2286000" cy="31242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sz="quarter" idx="4"/>
          </p:nvPr>
        </p:nvSpPr>
        <p:spPr>
          <a:xfrm>
            <a:off x="4495800" y="3949182"/>
            <a:ext cx="4572000" cy="2635510"/>
          </a:xfrm>
        </p:spPr>
        <p:txBody>
          <a:bodyPr>
            <a:normAutofit/>
          </a:bodyPr>
          <a:lstStyle/>
          <a:p>
            <a:r>
              <a:rPr lang="en-US" dirty="0" smtClean="0"/>
              <a:t>False Negative</a:t>
            </a:r>
          </a:p>
          <a:p>
            <a:r>
              <a:rPr lang="en-US" dirty="0" smtClean="0"/>
              <a:t>Conclude: there is NOT a relationship</a:t>
            </a:r>
          </a:p>
          <a:p>
            <a:r>
              <a:rPr lang="en-US" dirty="0"/>
              <a:t>Truth</a:t>
            </a:r>
            <a:r>
              <a:rPr lang="en-US" dirty="0" smtClean="0"/>
              <a:t>: there IS a relationship</a:t>
            </a:r>
          </a:p>
          <a:p>
            <a:endParaRPr lang="en-US" dirty="0" smtClean="0"/>
          </a:p>
          <a:p>
            <a:r>
              <a:rPr lang="en-US" dirty="0" smtClean="0"/>
              <a:t>Probability = </a:t>
            </a:r>
            <a:r>
              <a:rPr lang="el-GR" sz="2400" dirty="0" smtClean="0">
                <a:latin typeface="Courier New" panose="02070309020205020404" pitchFamily="49" charset="0"/>
                <a:cs typeface="Courier New" panose="02070309020205020404" pitchFamily="49" charset="0"/>
              </a:rPr>
              <a:t>β</a:t>
            </a:r>
            <a:endParaRPr lang="en-US" dirty="0"/>
          </a:p>
          <a:p>
            <a:endParaRPr lang="en-US" dirty="0"/>
          </a:p>
        </p:txBody>
      </p:sp>
      <p:cxnSp>
        <p:nvCxnSpPr>
          <p:cNvPr id="17" name="Straight Connector 16"/>
          <p:cNvCxnSpPr/>
          <p:nvPr/>
        </p:nvCxnSpPr>
        <p:spPr>
          <a:xfrm flipV="1">
            <a:off x="4155141" y="851794"/>
            <a:ext cx="0" cy="5644871"/>
          </a:xfrm>
          <a:prstGeom prst="line">
            <a:avLst/>
          </a:prstGeom>
          <a:ln>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220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1000"/>
                                        <p:tgtEl>
                                          <p:spTgt spid="6">
                                            <p:txEl>
                                              <p:pRg st="3" end="3"/>
                                            </p:txEl>
                                          </p:spTgt>
                                        </p:tgtEl>
                                      </p:cBhvr>
                                    </p:animEffect>
                                    <p:anim calcmode="lin" valueType="num">
                                      <p:cBhvr>
                                        <p:cTn id="3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0" end="0"/>
                                            </p:txEl>
                                          </p:spTgt>
                                        </p:tgtEl>
                                        <p:attrNameLst>
                                          <p:attrName>style.visibility</p:attrName>
                                        </p:attrNameLst>
                                      </p:cBhvr>
                                      <p:to>
                                        <p:strVal val="visible"/>
                                      </p:to>
                                    </p:set>
                                    <p:animEffect transition="in" filter="fade">
                                      <p:cBhvr>
                                        <p:cTn id="49" dur="1000"/>
                                        <p:tgtEl>
                                          <p:spTgt spid="8">
                                            <p:txEl>
                                              <p:pRg st="0" end="0"/>
                                            </p:txEl>
                                          </p:spTgt>
                                        </p:tgtEl>
                                      </p:cBhvr>
                                    </p:animEffect>
                                    <p:anim calcmode="lin" valueType="num">
                                      <p:cBhvr>
                                        <p:cTn id="5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1" end="1"/>
                                            </p:txEl>
                                          </p:spTgt>
                                        </p:tgtEl>
                                        <p:attrNameLst>
                                          <p:attrName>style.visibility</p:attrName>
                                        </p:attrNameLst>
                                      </p:cBhvr>
                                      <p:to>
                                        <p:strVal val="visible"/>
                                      </p:to>
                                    </p:set>
                                    <p:animEffect transition="in" filter="fade">
                                      <p:cBhvr>
                                        <p:cTn id="56" dur="1000"/>
                                        <p:tgtEl>
                                          <p:spTgt spid="8">
                                            <p:txEl>
                                              <p:pRg st="1" end="1"/>
                                            </p:txEl>
                                          </p:spTgt>
                                        </p:tgtEl>
                                      </p:cBhvr>
                                    </p:animEffect>
                                    <p:anim calcmode="lin" valueType="num">
                                      <p:cBhvr>
                                        <p:cTn id="57"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8">
                                            <p:txEl>
                                              <p:pRg st="2" end="2"/>
                                            </p:txEl>
                                          </p:spTgt>
                                        </p:tgtEl>
                                        <p:attrNameLst>
                                          <p:attrName>style.visibility</p:attrName>
                                        </p:attrNameLst>
                                      </p:cBhvr>
                                      <p:to>
                                        <p:strVal val="visible"/>
                                      </p:to>
                                    </p:set>
                                    <p:animEffect transition="in" filter="fade">
                                      <p:cBhvr>
                                        <p:cTn id="63" dur="1000"/>
                                        <p:tgtEl>
                                          <p:spTgt spid="8">
                                            <p:txEl>
                                              <p:pRg st="2" end="2"/>
                                            </p:txEl>
                                          </p:spTgt>
                                        </p:tgtEl>
                                      </p:cBhvr>
                                    </p:animEffect>
                                    <p:anim calcmode="lin" valueType="num">
                                      <p:cBhvr>
                                        <p:cTn id="6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8">
                                            <p:txEl>
                                              <p:pRg st="4" end="4"/>
                                            </p:txEl>
                                          </p:spTgt>
                                        </p:tgtEl>
                                        <p:attrNameLst>
                                          <p:attrName>style.visibility</p:attrName>
                                        </p:attrNameLst>
                                      </p:cBhvr>
                                      <p:to>
                                        <p:strVal val="visible"/>
                                      </p:to>
                                    </p:set>
                                    <p:animEffect transition="in" filter="fade">
                                      <p:cBhvr>
                                        <p:cTn id="70" dur="1000"/>
                                        <p:tgtEl>
                                          <p:spTgt spid="8">
                                            <p:txEl>
                                              <p:pRg st="4" end="4"/>
                                            </p:txEl>
                                          </p:spTgt>
                                        </p:tgtEl>
                                      </p:cBhvr>
                                    </p:animEffect>
                                    <p:anim calcmode="lin" valueType="num">
                                      <p:cBhvr>
                                        <p:cTn id="71"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72"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765" y="831785"/>
            <a:ext cx="3255264" cy="476250"/>
          </a:xfrm>
        </p:spPr>
        <p:txBody>
          <a:bodyPr>
            <a:noAutofit/>
          </a:bodyPr>
          <a:lstStyle/>
          <a:p>
            <a:pPr algn="ctr"/>
            <a:r>
              <a:rPr lang="en-US" sz="3200" dirty="0" smtClean="0"/>
              <a:t>Education</a:t>
            </a:r>
            <a:r>
              <a:rPr lang="en-US" sz="3200" u="sng" dirty="0" smtClean="0"/>
              <a:t> Example</a:t>
            </a:r>
            <a:endParaRPr lang="en-US" sz="3200" u="sng" dirty="0"/>
          </a:p>
        </p:txBody>
      </p:sp>
      <p:sp>
        <p:nvSpPr>
          <p:cNvPr id="3" name="Content Placeholder 2"/>
          <p:cNvSpPr>
            <a:spLocks noGrp="1"/>
          </p:cNvSpPr>
          <p:nvPr>
            <p:ph idx="1"/>
          </p:nvPr>
        </p:nvSpPr>
        <p:spPr>
          <a:xfrm>
            <a:off x="381093" y="1546160"/>
            <a:ext cx="3255264" cy="2797239"/>
          </a:xfrm>
        </p:spPr>
        <p:txBody>
          <a:bodyPr>
            <a:normAutofit/>
          </a:bodyPr>
          <a:lstStyle/>
          <a:p>
            <a:r>
              <a:rPr lang="en-US" b="1" u="sng" dirty="0" smtClean="0">
                <a:solidFill>
                  <a:srgbClr val="B7DBFF"/>
                </a:solidFill>
              </a:rPr>
              <a:t>Conclusion</a:t>
            </a:r>
            <a:endParaRPr lang="en-US" b="1" u="sng" dirty="0">
              <a:solidFill>
                <a:srgbClr val="B7DBFF"/>
              </a:solidFill>
            </a:endParaRPr>
          </a:p>
          <a:p>
            <a:pPr lvl="1"/>
            <a:r>
              <a:rPr lang="en-US" dirty="0" smtClean="0">
                <a:solidFill>
                  <a:schemeClr val="bg1"/>
                </a:solidFill>
              </a:rPr>
              <a:t>Students reading scores went down over the summer.</a:t>
            </a:r>
            <a:endParaRPr lang="en-US" dirty="0">
              <a:solidFill>
                <a:schemeClr val="bg1"/>
              </a:solidFill>
            </a:endParaRPr>
          </a:p>
          <a:p>
            <a:pPr lvl="1"/>
            <a:endParaRPr lang="en-US" dirty="0">
              <a:solidFill>
                <a:srgbClr val="B7DBFF"/>
              </a:solidFill>
            </a:endParaRPr>
          </a:p>
        </p:txBody>
      </p:sp>
      <p:sp>
        <p:nvSpPr>
          <p:cNvPr id="10" name="Content Placeholder 7"/>
          <p:cNvSpPr txBox="1">
            <a:spLocks/>
          </p:cNvSpPr>
          <p:nvPr/>
        </p:nvSpPr>
        <p:spPr>
          <a:xfrm>
            <a:off x="3808583" y="2057400"/>
            <a:ext cx="5183017" cy="4191000"/>
          </a:xfrm>
          <a:prstGeom prst="rect">
            <a:avLst/>
          </a:prstGeom>
        </p:spPr>
        <p:txBody>
          <a:bodyPr>
            <a:normAutofit fontScale="92500" lnSpcReduction="10000"/>
          </a:bodyPr>
          <a:lstStyle>
            <a:lvl1pPr marL="228600" indent="-228600" algn="l" defTabSz="914400" rtl="0" eaLnBrk="1" latinLnBrk="0" hangingPunct="1">
              <a:spcBef>
                <a:spcPts val="2000"/>
              </a:spcBef>
              <a:buClr>
                <a:srgbClr val="99864B"/>
              </a:buClr>
              <a:buSzPct val="75000"/>
              <a:buFont typeface="Wingdings" pitchFamily="2" charset="2"/>
              <a:buChar char="n"/>
              <a:defRPr sz="2000" kern="1200">
                <a:solidFill>
                  <a:srgbClr val="022B68"/>
                </a:solidFill>
                <a:latin typeface="+mn-lt"/>
                <a:ea typeface="+mn-ea"/>
                <a:cs typeface="+mn-cs"/>
              </a:defRPr>
            </a:lvl1pPr>
            <a:lvl2pPr marL="457200" indent="-228600" algn="l" defTabSz="914400" rtl="0" eaLnBrk="1" latinLnBrk="0" hangingPunct="1">
              <a:spcBef>
                <a:spcPts val="600"/>
              </a:spcBef>
              <a:buClr>
                <a:srgbClr val="99864B"/>
              </a:buClr>
              <a:buSzPct val="75000"/>
              <a:buFont typeface="Wingdings" pitchFamily="2" charset="2"/>
              <a:buChar char="n"/>
              <a:defRPr sz="1800" kern="1200">
                <a:solidFill>
                  <a:srgbClr val="54432F"/>
                </a:solidFill>
                <a:latin typeface="+mn-lt"/>
                <a:ea typeface="+mn-ea"/>
                <a:cs typeface="+mn-cs"/>
              </a:defRPr>
            </a:lvl2pPr>
            <a:lvl3pPr marL="685800" indent="-228600" algn="l" defTabSz="914400" rtl="0" eaLnBrk="1" latinLnBrk="0" hangingPunct="1">
              <a:spcBef>
                <a:spcPts val="600"/>
              </a:spcBef>
              <a:buClr>
                <a:srgbClr val="99864B"/>
              </a:buClr>
              <a:buSzPct val="75000"/>
              <a:buFont typeface="Wingdings" pitchFamily="2" charset="2"/>
              <a:buChar char="n"/>
              <a:defRPr sz="1800" kern="1200">
                <a:solidFill>
                  <a:srgbClr val="54432F"/>
                </a:solidFill>
                <a:latin typeface="+mn-lt"/>
                <a:ea typeface="+mn-ea"/>
                <a:cs typeface="+mn-cs"/>
              </a:defRPr>
            </a:lvl3pPr>
            <a:lvl4pPr marL="914400" indent="-228600" algn="l" defTabSz="914400" rtl="0" eaLnBrk="1" latinLnBrk="0" hangingPunct="1">
              <a:spcBef>
                <a:spcPts val="600"/>
              </a:spcBef>
              <a:buClr>
                <a:srgbClr val="99864B"/>
              </a:buClr>
              <a:buSzPct val="75000"/>
              <a:buFont typeface="Wingdings" pitchFamily="2" charset="2"/>
              <a:buChar char="n"/>
              <a:defRPr sz="1800" kern="1200">
                <a:solidFill>
                  <a:srgbClr val="54432F"/>
                </a:solidFill>
                <a:latin typeface="+mn-lt"/>
                <a:ea typeface="+mn-ea"/>
                <a:cs typeface="+mn-cs"/>
              </a:defRPr>
            </a:lvl4pPr>
            <a:lvl5pPr marL="1143000" indent="-228600" algn="l" defTabSz="914400" rtl="0" eaLnBrk="1" latinLnBrk="0" hangingPunct="1">
              <a:spcBef>
                <a:spcPts val="600"/>
              </a:spcBef>
              <a:buClr>
                <a:srgbClr val="99864B"/>
              </a:buClr>
              <a:buSzPct val="75000"/>
              <a:buFont typeface="Wingdings" pitchFamily="2" charset="2"/>
              <a:buChar char="n"/>
              <a:defRPr sz="1800" kern="1200">
                <a:solidFill>
                  <a:srgbClr val="54432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latin typeface="+mj-lt"/>
                <a:cs typeface="Times New Roman" panose="02020603050405020304" pitchFamily="18" charset="0"/>
              </a:rPr>
              <a:t>What type of error could we have made?</a:t>
            </a:r>
          </a:p>
          <a:p>
            <a:pPr lvl="1"/>
            <a:r>
              <a:rPr lang="en-US" b="1" dirty="0" smtClean="0">
                <a:latin typeface="+mj-lt"/>
                <a:cs typeface="Times New Roman" panose="02020603050405020304" pitchFamily="18" charset="0"/>
              </a:rPr>
              <a:t>Type I ?</a:t>
            </a:r>
          </a:p>
          <a:p>
            <a:pPr lvl="2"/>
            <a:r>
              <a:rPr lang="en-US" dirty="0" smtClean="0">
                <a:latin typeface="+mj-lt"/>
                <a:cs typeface="Times New Roman" panose="02020603050405020304" pitchFamily="18" charset="0"/>
              </a:rPr>
              <a:t>Not this time…we are saying there IS a relationship between time and score (scores went down over time)</a:t>
            </a:r>
          </a:p>
          <a:p>
            <a:pPr lvl="1"/>
            <a:r>
              <a:rPr lang="en-US" b="1" dirty="0" smtClean="0">
                <a:latin typeface="+mj-lt"/>
                <a:cs typeface="Times New Roman" panose="02020603050405020304" pitchFamily="18" charset="0"/>
              </a:rPr>
              <a:t>Type II ?</a:t>
            </a:r>
          </a:p>
          <a:p>
            <a:pPr lvl="2"/>
            <a:r>
              <a:rPr lang="en-US" dirty="0" smtClean="0">
                <a:latin typeface="+mj-lt"/>
                <a:cs typeface="Times New Roman" panose="02020603050405020304" pitchFamily="18" charset="0"/>
              </a:rPr>
              <a:t>Possibly…we are claiming there is a relationship…but we can never the 100% sure this sample wasn’t peculiar</a:t>
            </a:r>
          </a:p>
          <a:p>
            <a:r>
              <a:rPr lang="en-US" b="1" dirty="0" smtClean="0">
                <a:latin typeface="+mj-lt"/>
                <a:cs typeface="Times New Roman" panose="02020603050405020304" pitchFamily="18" charset="0"/>
              </a:rPr>
              <a:t>What else do you want to know?</a:t>
            </a:r>
            <a:endParaRPr lang="en-US" dirty="0"/>
          </a:p>
          <a:p>
            <a:pPr lvl="1"/>
            <a:r>
              <a:rPr lang="en-US" dirty="0" smtClean="0"/>
              <a:t>By HOW MUCH did the scores go down?</a:t>
            </a:r>
          </a:p>
          <a:p>
            <a:pPr lvl="1"/>
            <a:r>
              <a:rPr lang="en-US" dirty="0" smtClean="0"/>
              <a:t>Was the decrease of any PRACTICAL significance?</a:t>
            </a:r>
          </a:p>
          <a:p>
            <a:pPr lvl="1"/>
            <a:endParaRPr lang="en-US" dirty="0" smtClean="0"/>
          </a:p>
        </p:txBody>
      </p:sp>
      <p:graphicFrame>
        <p:nvGraphicFramePr>
          <p:cNvPr id="8" name="Table 7"/>
          <p:cNvGraphicFramePr>
            <a:graphicFrameLocks noGrp="1"/>
          </p:cNvGraphicFramePr>
          <p:nvPr>
            <p:extLst>
              <p:ext uri="{D42A27DB-BD31-4B8C-83A1-F6EECF244321}">
                <p14:modId xmlns:p14="http://schemas.microsoft.com/office/powerpoint/2010/main" val="2953493963"/>
              </p:ext>
            </p:extLst>
          </p:nvPr>
        </p:nvGraphicFramePr>
        <p:xfrm>
          <a:off x="4477139" y="228600"/>
          <a:ext cx="3962400" cy="1676400"/>
        </p:xfrm>
        <a:graphic>
          <a:graphicData uri="http://schemas.openxmlformats.org/drawingml/2006/table">
            <a:tbl>
              <a:tblPr firstRow="1" bandRow="1">
                <a:tableStyleId>{F5AB1C69-6EDB-4FF4-983F-18BD219EF322}</a:tableStyleId>
              </a:tblPr>
              <a:tblGrid>
                <a:gridCol w="990600"/>
                <a:gridCol w="990600"/>
                <a:gridCol w="990600"/>
                <a:gridCol w="990600"/>
              </a:tblGrid>
              <a:tr h="274320">
                <a:tc>
                  <a:txBody>
                    <a:bodyPr/>
                    <a:lstStyle/>
                    <a:p>
                      <a:pPr algn="ctr"/>
                      <a:r>
                        <a:rPr lang="en-US" sz="1600" dirty="0" smtClean="0"/>
                        <a:t>Name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End  K</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Beg 1</a:t>
                      </a:r>
                      <a:r>
                        <a:rPr lang="en-US" sz="1600" baseline="30000" dirty="0" smtClean="0"/>
                        <a:t>st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Change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a:txBody>
                    <a:bodyPr/>
                    <a:lstStyle/>
                    <a:p>
                      <a:pPr algn="ctr"/>
                      <a:r>
                        <a:rPr lang="en-US" sz="1600" dirty="0" smtClean="0"/>
                        <a:t>Molly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10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9</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a:txBody>
                    <a:bodyPr/>
                    <a:lstStyle/>
                    <a:p>
                      <a:pPr algn="ctr"/>
                      <a:r>
                        <a:rPr lang="en-US" sz="1600" dirty="0" smtClean="0"/>
                        <a:t>Joe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5</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6</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a:txBody>
                    <a:bodyPr/>
                    <a:lstStyle/>
                    <a:p>
                      <a:pPr algn="ctr"/>
                      <a:r>
                        <a:rPr lang="en-US" sz="1600" dirty="0" smtClean="0"/>
                        <a:t>Zoey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9</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9</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a:txBody>
                    <a:bodyPr/>
                    <a:lstStyle/>
                    <a:p>
                      <a:pPr algn="ctr"/>
                      <a:r>
                        <a:rPr lang="en-US" sz="1600" dirty="0" smtClean="0"/>
                        <a:t>George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12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10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5122" name="Picture 2" descr="https://lovestats.files.wordpress.com/2012/07/p-values-effect-sizes-statistics.jpg?w=250&amp;h=2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448050"/>
            <a:ext cx="28956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13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1000"/>
                                        <p:tgtEl>
                                          <p:spTgt spid="10">
                                            <p:txEl>
                                              <p:pRg st="2" end="2"/>
                                            </p:txEl>
                                          </p:spTgt>
                                        </p:tgtEl>
                                      </p:cBhvr>
                                    </p:animEffect>
                                    <p:anim calcmode="lin" valueType="num">
                                      <p:cBhvr>
                                        <p:cTn id="2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fade">
                                      <p:cBhvr>
                                        <p:cTn id="28" dur="1000"/>
                                        <p:tgtEl>
                                          <p:spTgt spid="10">
                                            <p:txEl>
                                              <p:pRg st="3" end="3"/>
                                            </p:txEl>
                                          </p:spTgt>
                                        </p:tgtEl>
                                      </p:cBhvr>
                                    </p:animEffect>
                                    <p:anim calcmode="lin" valueType="num">
                                      <p:cBhvr>
                                        <p:cTn id="29"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animEffect transition="in" filter="fade">
                                      <p:cBhvr>
                                        <p:cTn id="35" dur="1000"/>
                                        <p:tgtEl>
                                          <p:spTgt spid="10">
                                            <p:txEl>
                                              <p:pRg st="4" end="4"/>
                                            </p:txEl>
                                          </p:spTgt>
                                        </p:tgtEl>
                                      </p:cBhvr>
                                    </p:animEffect>
                                    <p:anim calcmode="lin" valueType="num">
                                      <p:cBhvr>
                                        <p:cTn id="36"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5" end="5"/>
                                            </p:txEl>
                                          </p:spTgt>
                                        </p:tgtEl>
                                        <p:attrNameLst>
                                          <p:attrName>style.visibility</p:attrName>
                                        </p:attrNameLst>
                                      </p:cBhvr>
                                      <p:to>
                                        <p:strVal val="visible"/>
                                      </p:to>
                                    </p:set>
                                    <p:animEffect transition="in" filter="fade">
                                      <p:cBhvr>
                                        <p:cTn id="42" dur="1000"/>
                                        <p:tgtEl>
                                          <p:spTgt spid="10">
                                            <p:txEl>
                                              <p:pRg st="5" end="5"/>
                                            </p:txEl>
                                          </p:spTgt>
                                        </p:tgtEl>
                                      </p:cBhvr>
                                    </p:animEffect>
                                    <p:anim calcmode="lin" valueType="num">
                                      <p:cBhvr>
                                        <p:cTn id="43"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xEl>
                                              <p:pRg st="6" end="6"/>
                                            </p:txEl>
                                          </p:spTgt>
                                        </p:tgtEl>
                                        <p:attrNameLst>
                                          <p:attrName>style.visibility</p:attrName>
                                        </p:attrNameLst>
                                      </p:cBhvr>
                                      <p:to>
                                        <p:strVal val="visible"/>
                                      </p:to>
                                    </p:set>
                                    <p:animEffect transition="in" filter="fade">
                                      <p:cBhvr>
                                        <p:cTn id="49" dur="1000"/>
                                        <p:tgtEl>
                                          <p:spTgt spid="10">
                                            <p:txEl>
                                              <p:pRg st="6" end="6"/>
                                            </p:txEl>
                                          </p:spTgt>
                                        </p:tgtEl>
                                      </p:cBhvr>
                                    </p:animEffect>
                                    <p:anim calcmode="lin" valueType="num">
                                      <p:cBhvr>
                                        <p:cTn id="50"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0">
                                            <p:txEl>
                                              <p:pRg st="7" end="7"/>
                                            </p:txEl>
                                          </p:spTgt>
                                        </p:tgtEl>
                                        <p:attrNameLst>
                                          <p:attrName>style.visibility</p:attrName>
                                        </p:attrNameLst>
                                      </p:cBhvr>
                                      <p:to>
                                        <p:strVal val="visible"/>
                                      </p:to>
                                    </p:set>
                                    <p:animEffect transition="in" filter="fade">
                                      <p:cBhvr>
                                        <p:cTn id="56" dur="1000"/>
                                        <p:tgtEl>
                                          <p:spTgt spid="10">
                                            <p:txEl>
                                              <p:pRg st="7" end="7"/>
                                            </p:txEl>
                                          </p:spTgt>
                                        </p:tgtEl>
                                      </p:cBhvr>
                                    </p:animEffect>
                                    <p:anim calcmode="lin" valueType="num">
                                      <p:cBhvr>
                                        <p:cTn id="57"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10">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743985433"/>
              </p:ext>
            </p:extLst>
          </p:nvPr>
        </p:nvGraphicFramePr>
        <p:xfrm>
          <a:off x="6629400" y="1981200"/>
          <a:ext cx="2198913" cy="1873250"/>
        </p:xfrm>
        <a:graphic>
          <a:graphicData uri="http://schemas.openxmlformats.org/drawingml/2006/table">
            <a:tbl>
              <a:tblPr firstRow="1" bandRow="1">
                <a:tableStyleId>{5C22544A-7EE6-4342-B048-85BDC9FD1C3A}</a:tableStyleId>
              </a:tblPr>
              <a:tblGrid>
                <a:gridCol w="732971"/>
                <a:gridCol w="732971"/>
                <a:gridCol w="732971"/>
              </a:tblGrid>
              <a:tr h="374650">
                <a:tc>
                  <a:txBody>
                    <a:bodyPr/>
                    <a:lstStyle/>
                    <a:p>
                      <a:pPr algn="ctr"/>
                      <a:endParaRPr lang="en-US" dirty="0">
                        <a:solidFill>
                          <a:schemeClr val="bg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dirty="0" smtClean="0">
                          <a:solidFill>
                            <a:schemeClr val="bg1"/>
                          </a:solidFill>
                        </a:rPr>
                        <a:t>Treatment</a:t>
                      </a:r>
                      <a:endParaRPr lang="en-US" dirty="0">
                        <a:solidFill>
                          <a:schemeClr val="bg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22B68"/>
                    </a:solidFill>
                  </a:tcPr>
                </a:tc>
                <a:tc hMerge="1">
                  <a:txBody>
                    <a:bodyPr/>
                    <a:lstStyle/>
                    <a:p>
                      <a:endParaRPr lang="en-US" dirty="0"/>
                    </a:p>
                  </a:txBody>
                  <a:tcPr/>
                </a:tc>
              </a:tr>
              <a:tr h="374650">
                <a:tc>
                  <a:txBody>
                    <a:bodyPr/>
                    <a:lstStyle/>
                    <a:p>
                      <a:pPr algn="ctr"/>
                      <a:endParaRPr lang="en-US" dirty="0">
                        <a:solidFill>
                          <a:schemeClr val="bg1"/>
                        </a:solidFill>
                      </a:endParaRPr>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A</a:t>
                      </a:r>
                      <a:endParaRPr lang="en-US" dirty="0">
                        <a:solidFill>
                          <a:schemeClr val="bg1"/>
                        </a:solidFill>
                      </a:endParaRP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22B68"/>
                    </a:solidFill>
                  </a:tcPr>
                </a:tc>
                <a:tc>
                  <a:txBody>
                    <a:bodyPr/>
                    <a:lstStyle/>
                    <a:p>
                      <a:pPr algn="ctr"/>
                      <a:r>
                        <a:rPr lang="en-US" dirty="0" smtClean="0">
                          <a:solidFill>
                            <a:schemeClr val="bg1"/>
                          </a:solidFill>
                        </a:rPr>
                        <a:t>B</a:t>
                      </a:r>
                      <a:endParaRPr lang="en-US" dirty="0">
                        <a:solidFill>
                          <a:schemeClr val="bg1"/>
                        </a:solidFill>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22B68"/>
                    </a:solidFill>
                  </a:tcPr>
                </a:tc>
              </a:tr>
              <a:tr h="374650">
                <a:tc>
                  <a:txBody>
                    <a:bodyPr/>
                    <a:lstStyle/>
                    <a:p>
                      <a:pPr algn="ctr"/>
                      <a:r>
                        <a:rPr lang="en-US" dirty="0" smtClean="0"/>
                        <a:t>N</a:t>
                      </a:r>
                      <a:endParaRPr lang="en-US" dirty="0"/>
                    </a:p>
                  </a:txBody>
                  <a:tcPr>
                    <a:lnR w="12700" cap="flat" cmpd="sng" algn="ctr">
                      <a:solidFill>
                        <a:schemeClr val="tx1"/>
                      </a:solidFill>
                      <a:prstDash val="solid"/>
                      <a:round/>
                      <a:headEnd type="none" w="med" len="med"/>
                      <a:tailEnd type="none" w="med" len="med"/>
                    </a:lnR>
                    <a:lnT w="12700" cmpd="sng">
                      <a:noFill/>
                    </a:lnT>
                  </a:tcPr>
                </a:tc>
                <a:tc>
                  <a:txBody>
                    <a:bodyPr/>
                    <a:lstStyle/>
                    <a:p>
                      <a:pPr algn="ctr"/>
                      <a:r>
                        <a:rPr lang="en-US" dirty="0" smtClean="0"/>
                        <a:t>29</a:t>
                      </a:r>
                      <a:endParaRPr lang="en-US" dirty="0"/>
                    </a:p>
                  </a:txBody>
                  <a:tcPr>
                    <a:lnL w="12700" cap="flat" cmpd="sng" algn="ctr">
                      <a:solidFill>
                        <a:schemeClr val="tx1"/>
                      </a:solidFill>
                      <a:prstDash val="solid"/>
                      <a:round/>
                      <a:headEnd type="none" w="med" len="med"/>
                      <a:tailEnd type="none" w="med" len="med"/>
                    </a:lnL>
                    <a:lnT w="12700" cmpd="sng">
                      <a:noFill/>
                    </a:lnT>
                  </a:tcPr>
                </a:tc>
                <a:tc>
                  <a:txBody>
                    <a:bodyPr/>
                    <a:lstStyle/>
                    <a:p>
                      <a:pPr algn="ctr"/>
                      <a:r>
                        <a:rPr lang="en-US" dirty="0" smtClean="0"/>
                        <a:t>26</a:t>
                      </a:r>
                      <a:endParaRPr lang="en-US" dirty="0"/>
                    </a:p>
                  </a:txBody>
                  <a:tcPr>
                    <a:lnT w="12700" cmpd="sng">
                      <a:noFill/>
                    </a:lnT>
                  </a:tcPr>
                </a:tc>
              </a:tr>
              <a:tr h="374650">
                <a:tc>
                  <a:txBody>
                    <a:bodyPr/>
                    <a:lstStyle/>
                    <a:p>
                      <a:pPr algn="ctr"/>
                      <a:r>
                        <a:rPr lang="en-US" dirty="0" smtClean="0"/>
                        <a:t>M</a:t>
                      </a:r>
                      <a:endParaRPr lang="en-US" dirty="0"/>
                    </a:p>
                  </a:txBody>
                  <a:tcPr>
                    <a:lnR w="12700" cap="flat" cmpd="sng" algn="ctr">
                      <a:solidFill>
                        <a:schemeClr val="tx1"/>
                      </a:solidFill>
                      <a:prstDash val="solid"/>
                      <a:round/>
                      <a:headEnd type="none" w="med" len="med"/>
                      <a:tailEnd type="none" w="med" len="med"/>
                    </a:lnR>
                  </a:tcPr>
                </a:tc>
                <a:tc>
                  <a:txBody>
                    <a:bodyPr/>
                    <a:lstStyle/>
                    <a:p>
                      <a:pPr algn="ctr"/>
                      <a:r>
                        <a:rPr lang="en-US" dirty="0" smtClean="0"/>
                        <a:t>85.7</a:t>
                      </a:r>
                      <a:endParaRPr lang="en-US" dirty="0"/>
                    </a:p>
                  </a:txBody>
                  <a:tcPr>
                    <a:lnL w="12700" cap="flat" cmpd="sng" algn="ctr">
                      <a:solidFill>
                        <a:schemeClr val="tx1"/>
                      </a:solidFill>
                      <a:prstDash val="solid"/>
                      <a:round/>
                      <a:headEnd type="none" w="med" len="med"/>
                      <a:tailEnd type="none" w="med" len="med"/>
                    </a:lnL>
                  </a:tcPr>
                </a:tc>
                <a:tc>
                  <a:txBody>
                    <a:bodyPr/>
                    <a:lstStyle/>
                    <a:p>
                      <a:pPr algn="ctr"/>
                      <a:r>
                        <a:rPr lang="en-US" dirty="0" smtClean="0"/>
                        <a:t>81.1</a:t>
                      </a:r>
                      <a:endParaRPr lang="en-US" dirty="0"/>
                    </a:p>
                  </a:txBody>
                  <a:tcPr/>
                </a:tc>
              </a:tr>
              <a:tr h="374650">
                <a:tc>
                  <a:txBody>
                    <a:bodyPr/>
                    <a:lstStyle/>
                    <a:p>
                      <a:pPr algn="ctr"/>
                      <a:r>
                        <a:rPr lang="en-US" dirty="0" smtClean="0"/>
                        <a:t>SD</a:t>
                      </a:r>
                      <a:r>
                        <a:rPr lang="en-US" baseline="30000" dirty="0" smtClean="0"/>
                        <a:t>2</a:t>
                      </a:r>
                      <a:endParaRPr lang="en-US" baseline="30000" dirty="0"/>
                    </a:p>
                  </a:txBody>
                  <a:tcPr>
                    <a:lnR w="12700" cap="flat" cmpd="sng" algn="ctr">
                      <a:solidFill>
                        <a:schemeClr val="tx1"/>
                      </a:solidFill>
                      <a:prstDash val="solid"/>
                      <a:round/>
                      <a:headEnd type="none" w="med" len="med"/>
                      <a:tailEnd type="none" w="med" len="med"/>
                    </a:lnR>
                  </a:tcPr>
                </a:tc>
                <a:tc>
                  <a:txBody>
                    <a:bodyPr/>
                    <a:lstStyle/>
                    <a:p>
                      <a:pPr algn="ctr"/>
                      <a:r>
                        <a:rPr lang="en-US" dirty="0" smtClean="0"/>
                        <a:t>69.8</a:t>
                      </a:r>
                      <a:endParaRPr lang="en-US" dirty="0"/>
                    </a:p>
                  </a:txBody>
                  <a:tcPr>
                    <a:lnL w="12700" cap="flat" cmpd="sng" algn="ctr">
                      <a:solidFill>
                        <a:schemeClr val="tx1"/>
                      </a:solidFill>
                      <a:prstDash val="solid"/>
                      <a:round/>
                      <a:headEnd type="none" w="med" len="med"/>
                      <a:tailEnd type="none" w="med" len="med"/>
                    </a:lnL>
                  </a:tcPr>
                </a:tc>
                <a:tc>
                  <a:txBody>
                    <a:bodyPr/>
                    <a:lstStyle/>
                    <a:p>
                      <a:pPr algn="ctr"/>
                      <a:r>
                        <a:rPr lang="en-US" dirty="0" smtClean="0"/>
                        <a:t>22.5</a:t>
                      </a:r>
                      <a:endParaRPr lang="en-US" dirty="0"/>
                    </a:p>
                  </a:txBody>
                  <a:tcPr/>
                </a:tc>
              </a:tr>
            </a:tbl>
          </a:graphicData>
        </a:graphic>
      </p:graphicFrame>
      <p:sp>
        <p:nvSpPr>
          <p:cNvPr id="5" name="Title 4"/>
          <p:cNvSpPr>
            <a:spLocks noGrp="1"/>
          </p:cNvSpPr>
          <p:nvPr>
            <p:ph type="title"/>
          </p:nvPr>
        </p:nvSpPr>
        <p:spPr/>
        <p:txBody>
          <a:bodyPr/>
          <a:lstStyle/>
          <a:p>
            <a:r>
              <a:rPr lang="en-US" dirty="0" smtClean="0"/>
              <a:t>Confidence Intervals</a:t>
            </a:r>
            <a:endParaRPr lang="en-US" dirty="0"/>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a:xfrm>
                <a:off x="498474" y="1676400"/>
                <a:ext cx="5902326" cy="5029200"/>
              </a:xfrm>
            </p:spPr>
            <p:txBody>
              <a:bodyPr>
                <a:normAutofit fontScale="92500" lnSpcReduction="10000"/>
              </a:bodyPr>
              <a:lstStyle/>
              <a:p>
                <a:r>
                  <a:rPr lang="en-US" dirty="0" smtClean="0"/>
                  <a:t>Randomly assigned (independent) </a:t>
                </a:r>
                <a:r>
                  <a:rPr lang="en-US" b="1" dirty="0" smtClean="0"/>
                  <a:t>anorexic young girls </a:t>
                </a:r>
                <a:r>
                  <a:rPr lang="en-US" dirty="0" smtClean="0"/>
                  <a:t>to two different treatments &amp; compared their </a:t>
                </a:r>
                <a:r>
                  <a:rPr lang="en-US" b="1" dirty="0" smtClean="0"/>
                  <a:t>weight</a:t>
                </a:r>
                <a:r>
                  <a:rPr lang="en-US" dirty="0" smtClean="0"/>
                  <a:t> (pounds)</a:t>
                </a:r>
              </a:p>
              <a:p>
                <a:r>
                  <a:rPr lang="en-US" dirty="0" smtClean="0"/>
                  <a:t>Assumptions: normality &amp; homoscedasticity</a:t>
                </a:r>
              </a:p>
              <a:p>
                <a:r>
                  <a:rPr lang="en-US" dirty="0" smtClean="0"/>
                  <a:t>Are the treatments different?</a:t>
                </a:r>
              </a:p>
              <a:p>
                <a:r>
                  <a:rPr lang="en-US" dirty="0" smtClean="0"/>
                  <a:t>Sample means differ by 4.6 pounds</a:t>
                </a:r>
              </a:p>
              <a:p>
                <a:r>
                  <a:rPr lang="en-US" dirty="0" smtClean="0"/>
                  <a:t>Margin of error is 3.7 (pool-SD</a:t>
                </a:r>
                <a:r>
                  <a:rPr lang="en-US" baseline="30000" dirty="0" smtClean="0"/>
                  <a:t>2</a:t>
                </a:r>
                <a:r>
                  <a:rPr lang="en-US" dirty="0" smtClean="0"/>
                  <a:t>=47.5, </a:t>
                </a:r>
                <a:r>
                  <a:rPr lang="en-US" dirty="0" err="1" smtClean="0"/>
                  <a:t>df</a:t>
                </a:r>
                <a:r>
                  <a:rPr lang="en-US" dirty="0" smtClean="0"/>
                  <a:t>=53, use t-distribution)</a:t>
                </a:r>
              </a:p>
              <a:p>
                <a:r>
                  <a:rPr lang="en-US" dirty="0" smtClean="0"/>
                  <a:t>95% confidence 4.6</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smtClean="0"/>
                  <a:t>3.7 pounds</a:t>
                </a:r>
              </a:p>
              <a:p>
                <a:r>
                  <a:rPr lang="en-US" dirty="0" smtClean="0"/>
                  <a:t>We are at least </a:t>
                </a:r>
                <a:r>
                  <a:rPr lang="en-US" b="1" dirty="0" smtClean="0"/>
                  <a:t>95% </a:t>
                </a:r>
                <a:r>
                  <a:rPr lang="en-US" dirty="0" smtClean="0"/>
                  <a:t>confident treatment A results in a higher weight than treatment B by an amount between </a:t>
                </a:r>
                <a:r>
                  <a:rPr lang="en-US" b="1" dirty="0" smtClean="0"/>
                  <a:t>0.9 &amp; 8.4 </a:t>
                </a:r>
                <a:r>
                  <a:rPr lang="en-US" dirty="0" smtClean="0"/>
                  <a:t>pounds</a:t>
                </a:r>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xfrm>
                <a:off x="498474" y="1676400"/>
                <a:ext cx="5902326" cy="5029200"/>
              </a:xfrm>
              <a:blipFill rotWithShape="0">
                <a:blip r:embed="rId2"/>
                <a:stretch>
                  <a:fillRect l="-207" t="-1212" r="-723"/>
                </a:stretch>
              </a:blipFill>
            </p:spPr>
            <p:txBody>
              <a:bodyPr/>
              <a:lstStyle/>
              <a:p>
                <a:r>
                  <a:rPr lang="en-US">
                    <a:noFill/>
                  </a:rPr>
                  <a:t> </a:t>
                </a:r>
              </a:p>
            </p:txBody>
          </p:sp>
        </mc:Fallback>
      </mc:AlternateContent>
      <p:sp>
        <p:nvSpPr>
          <p:cNvPr id="8" name="Text Placeholder 7"/>
          <p:cNvSpPr>
            <a:spLocks noGrp="1"/>
          </p:cNvSpPr>
          <p:nvPr>
            <p:ph type="body" sz="half" idx="2"/>
          </p:nvPr>
        </p:nvSpPr>
        <p:spPr/>
        <p:txBody>
          <a:bodyPr/>
          <a:lstStyle/>
          <a:p>
            <a:r>
              <a:rPr lang="en-US" dirty="0" smtClean="0"/>
              <a:t>Comparing </a:t>
            </a:r>
            <a:r>
              <a:rPr lang="en-US" dirty="0"/>
              <a:t>the Averages of 2 Groups</a:t>
            </a:r>
          </a:p>
        </p:txBody>
      </p:sp>
      <mc:AlternateContent xmlns:mc="http://schemas.openxmlformats.org/markup-compatibility/2006" xmlns:a14="http://schemas.microsoft.com/office/drawing/2010/main">
        <mc:Choice Requires="a14">
          <p:sp>
            <p:nvSpPr>
              <p:cNvPr id="10" name="Rectangle 9"/>
              <p:cNvSpPr/>
              <p:nvPr/>
            </p:nvSpPr>
            <p:spPr>
              <a:xfrm>
                <a:off x="6627845" y="273306"/>
                <a:ext cx="1417192" cy="56483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r>
                        <a:rPr lang="en-US" i="1">
                          <a:latin typeface="Cambria Math" panose="02040503050406030204" pitchFamily="18" charset="0"/>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2</m:t>
                              </m:r>
                            </m:sub>
                          </m:sSub>
                        </m:num>
                        <m:den>
                          <m:r>
                            <a:rPr lang="en-US" i="1">
                              <a:latin typeface="Cambria Math" panose="02040503050406030204" pitchFamily="18" charset="0"/>
                              <a:ea typeface="Cambria Math" panose="02040503050406030204" pitchFamily="18" charset="0"/>
                            </a:rPr>
                            <m:t>𝜎</m:t>
                          </m:r>
                        </m:den>
                      </m:f>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6627845" y="273306"/>
                <a:ext cx="1417192" cy="564835"/>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5763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1000"/>
                                        <p:tgtEl>
                                          <p:spTgt spid="7">
                                            <p:txEl>
                                              <p:pRg st="5" end="5"/>
                                            </p:txEl>
                                          </p:spTgt>
                                        </p:tgtEl>
                                      </p:cBhvr>
                                    </p:animEffect>
                                    <p:anim calcmode="lin" valueType="num">
                                      <p:cBhvr>
                                        <p:cTn id="4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Effect transition="in" filter="fade">
                                      <p:cBhvr>
                                        <p:cTn id="49" dur="1000"/>
                                        <p:tgtEl>
                                          <p:spTgt spid="7">
                                            <p:txEl>
                                              <p:pRg st="6" end="6"/>
                                            </p:txEl>
                                          </p:spTgt>
                                        </p:tgtEl>
                                      </p:cBhvr>
                                    </p:animEffect>
                                    <p:anim calcmode="lin" valueType="num">
                                      <p:cBhvr>
                                        <p:cTn id="50"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Advantage.thmx</Template>
  <TotalTime>831</TotalTime>
  <Words>1819</Words>
  <Application>Microsoft Office PowerPoint</Application>
  <PresentationFormat>On-screen Show (4:3)</PresentationFormat>
  <Paragraphs>465</Paragraphs>
  <Slides>33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ＭＳ Ｐゴシック</vt:lpstr>
      <vt:lpstr>Arial</vt:lpstr>
      <vt:lpstr>Arial Black</vt:lpstr>
      <vt:lpstr>Britannic Bold</vt:lpstr>
      <vt:lpstr>Calibri</vt:lpstr>
      <vt:lpstr>Cambria Math</vt:lpstr>
      <vt:lpstr>Courier New</vt:lpstr>
      <vt:lpstr>Rockwell</vt:lpstr>
      <vt:lpstr>Times New Roman</vt:lpstr>
      <vt:lpstr>Wingdings</vt:lpstr>
      <vt:lpstr>Advantage</vt:lpstr>
      <vt:lpstr>Effect Size &amp; Power Analysis + G*Power</vt:lpstr>
      <vt:lpstr>Quantitative Research</vt:lpstr>
      <vt:lpstr>PowerPoint Presentation</vt:lpstr>
      <vt:lpstr>Statistical Inference </vt:lpstr>
      <vt:lpstr>PowerPoint Presentation</vt:lpstr>
      <vt:lpstr>Education Example</vt:lpstr>
      <vt:lpstr>PowerPoint Presentation</vt:lpstr>
      <vt:lpstr>Education Example</vt:lpstr>
      <vt:lpstr>Confidence Intervals</vt:lpstr>
      <vt:lpstr>4 Categories of Effect Sizes</vt:lpstr>
      <vt:lpstr>Group Differences </vt:lpstr>
      <vt:lpstr>PowerPoint Presentation</vt:lpstr>
      <vt:lpstr>Education Example</vt:lpstr>
      <vt:lpstr>Cohen’s d</vt:lpstr>
      <vt:lpstr>Considerations</vt:lpstr>
      <vt:lpstr>PowerPoint Presentation</vt:lpstr>
      <vt:lpstr>Power Analysis</vt:lpstr>
      <vt:lpstr>G*Power</vt:lpstr>
      <vt:lpstr>G*Power</vt:lpstr>
      <vt:lpstr>G*Power</vt:lpstr>
      <vt:lpstr>G*Power</vt:lpstr>
      <vt:lpstr>G*Power</vt:lpstr>
      <vt:lpstr>G*Power</vt:lpstr>
      <vt:lpstr>G*Power</vt:lpstr>
      <vt:lpstr>G*Power</vt:lpstr>
      <vt:lpstr>Strength of Association </vt:lpstr>
      <vt:lpstr>Pearson’s r</vt:lpstr>
      <vt:lpstr>Strength of Association </vt:lpstr>
      <vt:lpstr>Differences &amp; Similarities  Between Effect Sizes</vt:lpstr>
      <vt:lpstr>G*Power</vt:lpstr>
      <vt:lpstr>G*Power</vt:lpstr>
      <vt:lpstr>G*Power</vt:lpstr>
      <vt:lpstr>G*Power</vt:lpstr>
    </vt:vector>
  </TitlesOfParts>
  <Company>Utah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Andrea Bell</dc:creator>
  <cp:lastModifiedBy>Sarah Schwartz</cp:lastModifiedBy>
  <cp:revision>66</cp:revision>
  <dcterms:created xsi:type="dcterms:W3CDTF">2008-10-17T17:41:21Z</dcterms:created>
  <dcterms:modified xsi:type="dcterms:W3CDTF">2016-02-01T20:41:47Z</dcterms:modified>
</cp:coreProperties>
</file>