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5B9E"/>
    <a:srgbClr val="E4E4E3"/>
    <a:srgbClr val="0F2439"/>
    <a:srgbClr val="050F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602"/>
    <p:restoredTop sz="94694"/>
  </p:normalViewPr>
  <p:slideViewPr>
    <p:cSldViewPr snapToGrid="0" snapToObjects="1">
      <p:cViewPr varScale="1">
        <p:scale>
          <a:sx n="128" d="100"/>
          <a:sy n="128" d="100"/>
        </p:scale>
        <p:origin x="67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166" d="100"/>
          <a:sy n="166" d="100"/>
        </p:scale>
        <p:origin x="5056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0DA8C6-0FF4-A545-A48C-DC247DD1A68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06101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large building in the dark&#10;&#10;Description automatically generated">
            <a:extLst>
              <a:ext uri="{FF2B5EF4-FFF2-40B4-BE49-F238E27FC236}">
                <a16:creationId xmlns:a16="http://schemas.microsoft.com/office/drawing/2014/main" id="{9780E0CC-A5EF-364D-BFE8-AEB93FABB1F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8466"/>
            <a:ext cx="12252208" cy="6891867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D74F3BC-1BEA-8047-861A-DCA2DD21D721}"/>
              </a:ext>
            </a:extLst>
          </p:cNvPr>
          <p:cNvSpPr/>
          <p:nvPr userDrawn="1"/>
        </p:nvSpPr>
        <p:spPr>
          <a:xfrm>
            <a:off x="0" y="0"/>
            <a:ext cx="12252208" cy="6858000"/>
          </a:xfrm>
          <a:prstGeom prst="rect">
            <a:avLst/>
          </a:prstGeom>
          <a:solidFill>
            <a:srgbClr val="0F2439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FEA5765-F854-8B44-B024-EC6E5131498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0203" y="406401"/>
            <a:ext cx="2523067" cy="9904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F7E1F1E-51E7-3D46-B3B8-EE664E2F84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0203" y="3437467"/>
            <a:ext cx="10591801" cy="1849071"/>
          </a:xfrm>
        </p:spPr>
        <p:txBody>
          <a:bodyPr anchor="b">
            <a:normAutofit/>
          </a:bodyPr>
          <a:lstStyle>
            <a:lvl1pPr algn="l">
              <a:defRPr sz="36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268224F-7F6B-834D-971B-561097725F3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8198" y="5509663"/>
            <a:ext cx="10583805" cy="507943"/>
          </a:xfrm>
        </p:spPr>
        <p:txBody>
          <a:bodyPr anchor="b">
            <a:normAutofit/>
          </a:bodyPr>
          <a:lstStyle>
            <a:lvl1pPr marL="0" indent="0" algn="l">
              <a:buNone/>
              <a:defRPr sz="24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Name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E52D0E1-BCEE-EF40-95DB-FF3EEE48AC05}"/>
              </a:ext>
            </a:extLst>
          </p:cNvPr>
          <p:cNvCxnSpPr/>
          <p:nvPr userDrawn="1"/>
        </p:nvCxnSpPr>
        <p:spPr>
          <a:xfrm>
            <a:off x="945574" y="5395862"/>
            <a:ext cx="7945817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85996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E29BC-4F73-AD4B-ABB3-233EB7AEDF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6F1DCD-671F-EA47-8E77-0C17A84CDC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178269" cy="4351338"/>
          </a:xfrm>
        </p:spPr>
        <p:txBody>
          <a:bodyPr/>
          <a:lstStyle>
            <a:lvl1pPr>
              <a:lnSpc>
                <a:spcPct val="100000"/>
              </a:lnSpc>
              <a:spcAft>
                <a:spcPts val="1200"/>
              </a:spcAft>
              <a:defRPr/>
            </a:lvl1pPr>
            <a:lvl2pPr>
              <a:lnSpc>
                <a:spcPct val="100000"/>
              </a:lnSpc>
              <a:spcAft>
                <a:spcPts val="1200"/>
              </a:spcAft>
              <a:defRPr/>
            </a:lvl2pPr>
            <a:lvl3pPr>
              <a:lnSpc>
                <a:spcPct val="100000"/>
              </a:lnSpc>
              <a:spcAft>
                <a:spcPts val="1200"/>
              </a:spcAft>
              <a:defRPr/>
            </a:lvl3pPr>
            <a:lvl4pPr>
              <a:lnSpc>
                <a:spcPct val="100000"/>
              </a:lnSpc>
              <a:spcAft>
                <a:spcPts val="1200"/>
              </a:spcAft>
              <a:defRPr/>
            </a:lvl4pPr>
            <a:lvl5pPr>
              <a:lnSpc>
                <a:spcPct val="100000"/>
              </a:lnSpc>
              <a:spcAft>
                <a:spcPts val="1200"/>
              </a:spcAft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971233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EB8AA2-CA01-484B-997D-2C86359530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528890"/>
            <a:ext cx="7282693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2EC3A6-9241-6542-B040-2FA2DE693B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644784"/>
            <a:ext cx="7282693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99227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5A6342-3B08-F741-B672-4A6D02E59E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A28D63-5ECF-A74D-B3F7-41B9A49D37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0DF877-F463-7947-97EE-05670D6DE7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495321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668A2E-D040-ED4B-97A8-B15FE7914D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0049AE-2727-1545-99B9-269EA2ADE2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399866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90C72A-CA63-2B44-85B5-681BF8CBB7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3998659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17FFCC0B-AC5F-5942-B090-3A45D2F3C42C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5072672" y="2505075"/>
            <a:ext cx="3998659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C2901C05-EDFA-994A-9C99-A561A134BD22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5072673" y="1681163"/>
            <a:ext cx="399866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322067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DAC1A2-11C7-E947-98B1-A6C1A667A6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41483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1910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570656-DBD5-A146-A985-6958411DCE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49480B-2B38-3C44-BA70-17FBFE0695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1D39CB-90F9-7F4E-A62C-60A4483FCE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239418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C08A77-0A53-7B4C-9ACF-B24E07E1CF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133AEBD-7E73-CF46-9921-5C8D5ADE91A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7237EE-6E46-1341-82E6-EE6B78742B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078740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97141B1-F7D4-8B49-99F0-FC82904B4A4E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6096000" y="1190308"/>
            <a:ext cx="7972287" cy="516604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D58F487-48ED-1B4A-9456-A079A192E6C9}"/>
              </a:ext>
            </a:extLst>
          </p:cNvPr>
          <p:cNvSpPr/>
          <p:nvPr userDrawn="1"/>
        </p:nvSpPr>
        <p:spPr>
          <a:xfrm>
            <a:off x="0" y="6176963"/>
            <a:ext cx="12192000" cy="681037"/>
          </a:xfrm>
          <a:prstGeom prst="rect">
            <a:avLst/>
          </a:prstGeom>
          <a:solidFill>
            <a:srgbClr val="0F24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4EE75E-0236-DD43-B06F-58A82F33E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54CDC8-DAC4-5240-949A-DB95279034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712326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AF5F3C9-A38E-C44F-9FD6-8FF6FC19A5BC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7556500" y="6325498"/>
            <a:ext cx="3797300" cy="3683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2AB2C19-3B61-844A-96D7-1900A42883F4}"/>
              </a:ext>
            </a:extLst>
          </p:cNvPr>
          <p:cNvSpPr txBox="1"/>
          <p:nvPr userDrawn="1"/>
        </p:nvSpPr>
        <p:spPr>
          <a:xfrm>
            <a:off x="740228" y="6260454"/>
            <a:ext cx="53557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chemeClr val="bg2">
                    <a:lumMod val="9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Sex Differences in the Association between Sleep Medications and Risk of Alzheimer’s Disease: The Cache County Study on Memory in Aging</a:t>
            </a:r>
          </a:p>
        </p:txBody>
      </p:sp>
    </p:spTree>
    <p:extLst>
      <p:ext uri="{BB962C8B-B14F-4D97-AF65-F5344CB8AC3E}">
        <p14:creationId xmlns:p14="http://schemas.microsoft.com/office/powerpoint/2010/main" val="16141392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F2439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5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bg2">
              <a:lumMod val="25000"/>
            </a:schemeClr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685800" indent="-22860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2">
              <a:lumMod val="25000"/>
            </a:schemeClr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1143000" indent="-22860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>
              <a:lumMod val="25000"/>
            </a:schemeClr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600200" indent="-22860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bg2">
              <a:lumMod val="25000"/>
            </a:schemeClr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2057400" indent="-22860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bg2">
              <a:lumMod val="25000"/>
            </a:schemeClr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ncbi.nlm.nih.gov/pmc/articles/PMC4089882/" TargetMode="Externa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A9877B-4BAC-5243-8479-7E3A8C55DB8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Sex Differences in the Association between Sleep Medications and Risk of Alzheimer’s Disease: </a:t>
            </a:r>
            <a:br>
              <a:rPr lang="en-US" dirty="0"/>
            </a:br>
            <a:r>
              <a:rPr lang="en-US" dirty="0"/>
              <a:t>The Cache County Study on Memory in Aging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B233CD6-D0D9-8D4D-A503-482E025F79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198" y="5505062"/>
            <a:ext cx="10583805" cy="674758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dirty="0">
                <a:solidFill>
                  <a:schemeClr val="bg2"/>
                </a:solidFill>
              </a:rPr>
              <a:t>Elizabeth Vernon, M.S.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dirty="0">
                <a:solidFill>
                  <a:schemeClr val="bg2"/>
                </a:solidFill>
              </a:rPr>
              <a:t>Doctoral Student at Utah State University </a:t>
            </a:r>
          </a:p>
        </p:txBody>
      </p:sp>
    </p:spTree>
    <p:extLst>
      <p:ext uri="{BB962C8B-B14F-4D97-AF65-F5344CB8AC3E}">
        <p14:creationId xmlns:p14="http://schemas.microsoft.com/office/powerpoint/2010/main" val="3876962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902CA1A-6117-A34A-B535-CDA8F2CF0F62}"/>
              </a:ext>
            </a:extLst>
          </p:cNvPr>
          <p:cNvSpPr/>
          <p:nvPr/>
        </p:nvSpPr>
        <p:spPr>
          <a:xfrm>
            <a:off x="0" y="0"/>
            <a:ext cx="12192000" cy="6176963"/>
          </a:xfrm>
          <a:prstGeom prst="rect">
            <a:avLst/>
          </a:prstGeom>
          <a:solidFill>
            <a:srgbClr val="E4E4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3BDDDFD-13A6-6A4A-B969-DF6AD20850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266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7200" dirty="0"/>
              <a:t>Disclosures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34A6E25-89F6-9644-A479-D169171225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428999"/>
            <a:ext cx="10608988" cy="2747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000" dirty="0"/>
              <a:t>My colleagues and I have no disclosures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316C639-0019-594E-9DD6-2E25E0083BDC}"/>
              </a:ext>
            </a:extLst>
          </p:cNvPr>
          <p:cNvCxnSpPr>
            <a:cxnSpLocks/>
          </p:cNvCxnSpPr>
          <p:nvPr/>
        </p:nvCxnSpPr>
        <p:spPr>
          <a:xfrm>
            <a:off x="1086281" y="3129125"/>
            <a:ext cx="10156944" cy="0"/>
          </a:xfrm>
          <a:prstGeom prst="line">
            <a:avLst/>
          </a:prstGeom>
          <a:ln w="25400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4434526"/>
      </p:ext>
    </p:extLst>
  </p:cSld>
  <p:clrMapOvr>
    <a:masterClrMapping/>
  </p:clrMapOvr>
  <p:transition spd="slow">
    <p:push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38643E-D686-1645-B407-BCFA0B8D12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84D673-3897-9846-B08F-EB86B32D13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583905" cy="4351338"/>
          </a:xfrm>
        </p:spPr>
        <p:txBody>
          <a:bodyPr/>
          <a:lstStyle/>
          <a:p>
            <a:r>
              <a:rPr lang="en-US" dirty="0"/>
              <a:t>Sleep medications are commonly prescribed to older adults </a:t>
            </a:r>
            <a:endParaRPr lang="en-US" b="0" dirty="0">
              <a:effectLst/>
            </a:endParaRPr>
          </a:p>
          <a:p>
            <a:r>
              <a:rPr lang="en-US" dirty="0"/>
              <a:t>These include various classes of medications such as sedatives/hypnotics and antidepressants</a:t>
            </a:r>
          </a:p>
          <a:p>
            <a:r>
              <a:rPr lang="en-US" dirty="0"/>
              <a:t>Adverse events such as falls and confusion have been reported with use of some of these medications</a:t>
            </a:r>
            <a:endParaRPr lang="en-US" b="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472558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38643E-D686-1645-B407-BCFA0B8D12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84D673-3897-9846-B08F-EB86B32D13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583905" cy="4114537"/>
          </a:xfrm>
        </p:spPr>
        <p:txBody>
          <a:bodyPr>
            <a:normAutofit/>
          </a:bodyPr>
          <a:lstStyle/>
          <a:p>
            <a:r>
              <a:rPr lang="en-US" dirty="0"/>
              <a:t>In “The Cache County Study on Memory in Aging,” 3,656 participants aged 65 and older who met eligibility for the study were included in the analyses </a:t>
            </a:r>
          </a:p>
          <a:p>
            <a:r>
              <a:rPr lang="en-US" dirty="0"/>
              <a:t>The study controlled for effects of self-reported sleep disturbance, depression, age at baseline, presence of known genetic risk factor (APOE-e4 allele), and educational attainment</a:t>
            </a:r>
          </a:p>
          <a:p>
            <a:r>
              <a:rPr lang="en-US" dirty="0"/>
              <a:t>Changes in self-reported sleep disturbance, use of sleep medication, and depression were examined over time</a:t>
            </a:r>
          </a:p>
        </p:txBody>
      </p:sp>
    </p:spTree>
    <p:extLst>
      <p:ext uri="{BB962C8B-B14F-4D97-AF65-F5344CB8AC3E}">
        <p14:creationId xmlns:p14="http://schemas.microsoft.com/office/powerpoint/2010/main" val="4252327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38643E-D686-1645-B407-BCFA0B8D12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Findings in Males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84D673-3897-9846-B08F-EB86B32D13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181367" cy="4351338"/>
          </a:xfrm>
        </p:spPr>
        <p:txBody>
          <a:bodyPr>
            <a:normAutofit/>
          </a:bodyPr>
          <a:lstStyle/>
          <a:p>
            <a:r>
              <a:rPr lang="en-US" dirty="0"/>
              <a:t>Our study found males taking sleep medication were at 3.6 times increased risk of developing Alzheimer’s disease compared to males without sleep medication use (causal relationship not known)</a:t>
            </a:r>
          </a:p>
          <a:p>
            <a:r>
              <a:rPr lang="en-US" dirty="0"/>
              <a:t>Males taking sleep medication were at an increased risk regardless of a self-reported sleep disturbance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CF2FFBA-6D88-9849-A72A-44EC7D09619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7092902" y="1600200"/>
            <a:ext cx="36576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344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38643E-D686-1645-B407-BCFA0B8D12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Findings in Females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84D673-3897-9846-B08F-EB86B32D13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181367" cy="402516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Our findings showed the risk of developing Alzheimer’s disease in females varied by self-reported sleep disturbance</a:t>
            </a:r>
          </a:p>
          <a:p>
            <a:r>
              <a:rPr lang="en-US" dirty="0"/>
              <a:t>Those females taking sleep medication and self-reporting a sleep disturbance were at 35.2% decreased risk, compared to females without sleep medication use and without a self-reported sleep disturbance (causal relationship not known)</a:t>
            </a:r>
          </a:p>
          <a:p>
            <a:r>
              <a:rPr lang="en-US" dirty="0"/>
              <a:t>Those females taking sleep medication but not self-reporting a sleep disturbance were at 4 times increased risk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9588F6B-7310-8F4F-AD7B-57CE5945BF0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7092902" y="1600200"/>
            <a:ext cx="36576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106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38643E-D686-1645-B407-BCFA0B8D12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84D673-3897-9846-B08F-EB86B32D13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583905" cy="4351338"/>
          </a:xfrm>
        </p:spPr>
        <p:txBody>
          <a:bodyPr>
            <a:normAutofit/>
          </a:bodyPr>
          <a:lstStyle/>
          <a:p>
            <a:r>
              <a:rPr lang="en-US" dirty="0"/>
              <a:t>Sleep medications may have varying impact on risk of developing Alzheimer’s disease depending on sex and presence of a sleep disturbance</a:t>
            </a:r>
            <a:endParaRPr lang="en-US" b="0" dirty="0">
              <a:effectLst/>
            </a:endParaRPr>
          </a:p>
          <a:p>
            <a:r>
              <a:rPr lang="en-US" dirty="0"/>
              <a:t>The underlying cause of the sleep disturbance as well as individual reasons for taking sleep medication are unclear</a:t>
            </a:r>
          </a:p>
          <a:p>
            <a:pPr marL="0" indent="0">
              <a:buNone/>
            </a:pPr>
            <a:r>
              <a:rPr lang="en-US" i="1" dirty="0"/>
              <a:t>Note: The findings of this study are associational and not causal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8631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38643E-D686-1645-B407-BCFA0B8D12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Implications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84D673-3897-9846-B08F-EB86B32D13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583905" cy="4351338"/>
          </a:xfrm>
        </p:spPr>
        <p:txBody>
          <a:bodyPr>
            <a:normAutofit/>
          </a:bodyPr>
          <a:lstStyle/>
          <a:p>
            <a:r>
              <a:rPr lang="en-US" dirty="0"/>
              <a:t>Caution is warranted when prescribing sleep medications to older adults, though effects vary by sex and self-reported sleep disturbance</a:t>
            </a:r>
            <a:endParaRPr lang="en-US" b="0" dirty="0">
              <a:effectLst/>
            </a:endParaRPr>
          </a:p>
          <a:p>
            <a:r>
              <a:rPr lang="en-US" dirty="0"/>
              <a:t>Study results add to literature on differences in factors related to sleep disturbance (such as biological differences in sleep staging) between male and female older adults </a:t>
            </a:r>
          </a:p>
          <a:p>
            <a:r>
              <a:rPr lang="en-US" dirty="0"/>
              <a:t>Further research is needed to determine mechanisms underlying these sex differences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3812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BDDDFD-13A6-6A4A-B969-DF6AD20850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6094" y="1706137"/>
            <a:ext cx="7282693" cy="2351774"/>
          </a:xfrm>
        </p:spPr>
        <p:txBody>
          <a:bodyPr>
            <a:normAutofit/>
          </a:bodyPr>
          <a:lstStyle/>
          <a:p>
            <a:r>
              <a:rPr lang="en-US" sz="3400" dirty="0">
                <a:solidFill>
                  <a:schemeClr val="bg2">
                    <a:lumMod val="25000"/>
                  </a:schemeClr>
                </a:solidFill>
              </a:rPr>
              <a:t>We are grateful to the National Institute on Aging and to the team, colleagues, and participants of “The Cache County Study on Memory in Aging”</a:t>
            </a:r>
            <a:r>
              <a:rPr lang="en-US" sz="3600" dirty="0">
                <a:solidFill>
                  <a:schemeClr val="bg2">
                    <a:lumMod val="25000"/>
                  </a:schemeClr>
                </a:solidFill>
              </a:rPr>
              <a:t> 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ECDC3B8-6E8F-A149-A56F-0D5CBEA0FAF2}"/>
              </a:ext>
            </a:extLst>
          </p:cNvPr>
          <p:cNvSpPr txBox="1"/>
          <p:nvPr/>
        </p:nvSpPr>
        <p:spPr>
          <a:xfrm>
            <a:off x="776094" y="4427033"/>
            <a:ext cx="64108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https://www.ncbi.nlm.nih.gov/pmc/articles/PMC4089882/</a:t>
            </a:r>
            <a:endParaRPr lang="en-US" sz="2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315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2809</TotalTime>
  <Words>352</Words>
  <Application>Microsoft Macintosh PowerPoint</Application>
  <PresentationFormat>Widescreen</PresentationFormat>
  <Paragraphs>30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2" baseType="lpstr">
      <vt:lpstr>Arial</vt:lpstr>
      <vt:lpstr>Calibri</vt:lpstr>
      <vt:lpstr>Office Theme</vt:lpstr>
      <vt:lpstr>Sex Differences in the Association between Sleep Medications and Risk of Alzheimer’s Disease:  The Cache County Study on Memory in Aging</vt:lpstr>
      <vt:lpstr>Disclosures</vt:lpstr>
      <vt:lpstr>Background</vt:lpstr>
      <vt:lpstr>Methods</vt:lpstr>
      <vt:lpstr>Findings in Males</vt:lpstr>
      <vt:lpstr>Findings in Females</vt:lpstr>
      <vt:lpstr>Conclusions</vt:lpstr>
      <vt:lpstr>Implications</vt:lpstr>
      <vt:lpstr>We are grateful to the National Institute on Aging and to the team, colleagues, and participants of “The Cache County Study on Memory in Aging” 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Nathan Blaylock</dc:creator>
  <cp:lastModifiedBy>Nathan Blaylock</cp:lastModifiedBy>
  <cp:revision>47</cp:revision>
  <cp:lastPrinted>2019-07-05T17:09:52Z</cp:lastPrinted>
  <dcterms:created xsi:type="dcterms:W3CDTF">2019-07-02T18:55:22Z</dcterms:created>
  <dcterms:modified xsi:type="dcterms:W3CDTF">2019-07-05T18:43:08Z</dcterms:modified>
</cp:coreProperties>
</file>